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53" r:id="rId3"/>
    <p:sldId id="354" r:id="rId4"/>
    <p:sldId id="355" r:id="rId5"/>
    <p:sldId id="292" r:id="rId6"/>
    <p:sldId id="360" r:id="rId7"/>
    <p:sldId id="363" r:id="rId8"/>
    <p:sldId id="364" r:id="rId9"/>
    <p:sldId id="366" r:id="rId10"/>
    <p:sldId id="336" r:id="rId11"/>
    <p:sldId id="361" r:id="rId12"/>
    <p:sldId id="362" r:id="rId13"/>
    <p:sldId id="365" r:id="rId14"/>
    <p:sldId id="297" r:id="rId15"/>
    <p:sldId id="314" r:id="rId16"/>
    <p:sldId id="315" r:id="rId17"/>
    <p:sldId id="316" r:id="rId18"/>
    <p:sldId id="317" r:id="rId19"/>
    <p:sldId id="318" r:id="rId20"/>
    <p:sldId id="324" r:id="rId21"/>
    <p:sldId id="329" r:id="rId22"/>
    <p:sldId id="330" r:id="rId23"/>
    <p:sldId id="326" r:id="rId24"/>
    <p:sldId id="327" r:id="rId25"/>
    <p:sldId id="328" r:id="rId26"/>
    <p:sldId id="298" r:id="rId27"/>
    <p:sldId id="299" r:id="rId28"/>
    <p:sldId id="300" r:id="rId29"/>
    <p:sldId id="301" r:id="rId30"/>
    <p:sldId id="331" r:id="rId31"/>
    <p:sldId id="333" r:id="rId32"/>
    <p:sldId id="335" r:id="rId33"/>
    <p:sldId id="337" r:id="rId34"/>
    <p:sldId id="338" r:id="rId35"/>
    <p:sldId id="347" r:id="rId36"/>
    <p:sldId id="339" r:id="rId37"/>
    <p:sldId id="344" r:id="rId38"/>
    <p:sldId id="345" r:id="rId39"/>
    <p:sldId id="340" r:id="rId40"/>
    <p:sldId id="341" r:id="rId41"/>
    <p:sldId id="346" r:id="rId42"/>
    <p:sldId id="348" r:id="rId43"/>
    <p:sldId id="349" r:id="rId44"/>
    <p:sldId id="350" r:id="rId45"/>
    <p:sldId id="356" r:id="rId46"/>
    <p:sldId id="351" r:id="rId47"/>
    <p:sldId id="352" r:id="rId48"/>
    <p:sldId id="357" r:id="rId49"/>
    <p:sldId id="358" r:id="rId50"/>
    <p:sldId id="35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E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7" autoAdjust="0"/>
    <p:restoredTop sz="94660"/>
  </p:normalViewPr>
  <p:slideViewPr>
    <p:cSldViewPr snapToGrid="0">
      <p:cViewPr varScale="1">
        <p:scale>
          <a:sx n="123" d="100"/>
          <a:sy n="123" d="100"/>
        </p:scale>
        <p:origin x="10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92614-D3F8-4669-851C-84BCEF5B559E}" type="datetimeFigureOut">
              <a:rPr lang="en-US" smtClean="0"/>
              <a:t>6/16/2020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1F9B8-4A51-409D-B57D-335BD90E2811}" type="slidenum">
              <a:rPr lang="en-US" smtClean="0"/>
              <a:t>‹#›</a:t>
            </a:fld>
            <a:endParaRPr lang="en-US"/>
          </a:p>
        </p:txBody>
      </p:sp>
    </p:spTree>
    <p:extLst>
      <p:ext uri="{BB962C8B-B14F-4D97-AF65-F5344CB8AC3E}">
        <p14:creationId xmlns:p14="http://schemas.microsoft.com/office/powerpoint/2010/main" val="55737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entering a new era: the Data era</a:t>
            </a:r>
          </a:p>
          <a:p>
            <a:endParaRPr lang="en-US" dirty="0" smtClean="0"/>
          </a:p>
          <a:p>
            <a:r>
              <a:rPr lang="en-US" dirty="0" smtClean="0"/>
              <a:t>Silicon Valley has been the world leader for technology over the past 50 years (and will continue to do so through companies like Cisco)</a:t>
            </a:r>
          </a:p>
          <a:p>
            <a:endParaRPr lang="en-US" dirty="0" smtClean="0"/>
          </a:p>
          <a:p>
            <a:r>
              <a:rPr lang="en-US" dirty="0" smtClean="0"/>
              <a:t>IOT</a:t>
            </a:r>
            <a:r>
              <a:rPr lang="en-US" baseline="0" dirty="0" smtClean="0"/>
              <a:t> is spawning the Big Data / Analytics era – and we need new skills</a:t>
            </a:r>
          </a:p>
          <a:p>
            <a:endParaRPr lang="en-US" baseline="0" dirty="0" smtClean="0"/>
          </a:p>
          <a:p>
            <a:r>
              <a:rPr lang="en-US" baseline="0" dirty="0" smtClean="0"/>
              <a:t>San Francisco &amp; the bay area need to become not only the place where the world looks for technological innovation, but also the place to look for the skills and the knowhow of how to manage the data era </a:t>
            </a:r>
            <a:endParaRPr lang="en-US" dirty="0"/>
          </a:p>
        </p:txBody>
      </p:sp>
      <p:sp>
        <p:nvSpPr>
          <p:cNvPr id="4" name="Slide Number Placeholder 3"/>
          <p:cNvSpPr>
            <a:spLocks noGrp="1"/>
          </p:cNvSpPr>
          <p:nvPr>
            <p:ph type="sldNum" sz="quarter" idx="10"/>
          </p:nvPr>
        </p:nvSpPr>
        <p:spPr/>
        <p:txBody>
          <a:bodyPr/>
          <a:lstStyle/>
          <a:p>
            <a:fld id="{5D837B40-4D47-994A-9708-33DDC0F1E711}" type="slidenum">
              <a:rPr lang="en-US" smtClean="0"/>
              <a:t>7</a:t>
            </a:fld>
            <a:endParaRPr lang="en-US"/>
          </a:p>
        </p:txBody>
      </p:sp>
    </p:spTree>
    <p:extLst>
      <p:ext uri="{BB962C8B-B14F-4D97-AF65-F5344CB8AC3E}">
        <p14:creationId xmlns:p14="http://schemas.microsoft.com/office/powerpoint/2010/main" val="240117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entering a new era: the Data era</a:t>
            </a:r>
          </a:p>
          <a:p>
            <a:endParaRPr lang="en-US" dirty="0"/>
          </a:p>
          <a:p>
            <a:r>
              <a:rPr lang="en-US" dirty="0"/>
              <a:t>Silicon Valley has been the world leader for technology over the past 50 years (and will continue to do so through companies like Cisco)</a:t>
            </a:r>
          </a:p>
          <a:p>
            <a:endParaRPr lang="en-US" dirty="0"/>
          </a:p>
          <a:p>
            <a:r>
              <a:rPr lang="en-US" dirty="0"/>
              <a:t>IOT</a:t>
            </a:r>
            <a:r>
              <a:rPr lang="en-US" baseline="0" dirty="0"/>
              <a:t> is spawning the Big Data / Analytics era – and we need new skills</a:t>
            </a:r>
          </a:p>
          <a:p>
            <a:endParaRPr lang="en-US" baseline="0" dirty="0"/>
          </a:p>
          <a:p>
            <a:r>
              <a:rPr lang="en-US" baseline="0" dirty="0"/>
              <a:t>San Francisco &amp; the bay area need to become not only the place where the world looks for technological innovation, but also the place to look for the skills and the knowhow of how to manage the data era </a:t>
            </a:r>
            <a:endParaRPr lang="en-US" dirty="0"/>
          </a:p>
        </p:txBody>
      </p:sp>
      <p:sp>
        <p:nvSpPr>
          <p:cNvPr id="4" name="Slide Number Placeholder 3"/>
          <p:cNvSpPr>
            <a:spLocks noGrp="1"/>
          </p:cNvSpPr>
          <p:nvPr>
            <p:ph type="sldNum" sz="quarter" idx="10"/>
          </p:nvPr>
        </p:nvSpPr>
        <p:spPr/>
        <p:txBody>
          <a:bodyPr/>
          <a:lstStyle/>
          <a:p>
            <a:fld id="{5D837B40-4D47-994A-9708-33DDC0F1E711}" type="slidenum">
              <a:rPr lang="en-US" smtClean="0"/>
              <a:t>8</a:t>
            </a:fld>
            <a:endParaRPr lang="en-US"/>
          </a:p>
        </p:txBody>
      </p:sp>
    </p:spTree>
    <p:extLst>
      <p:ext uri="{BB962C8B-B14F-4D97-AF65-F5344CB8AC3E}">
        <p14:creationId xmlns:p14="http://schemas.microsoft.com/office/powerpoint/2010/main" val="389676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59671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92348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335995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99093" y="6510291"/>
            <a:ext cx="2844800" cy="365125"/>
          </a:xfrm>
          <a:prstGeom prst="rect">
            <a:avLst/>
          </a:prstGeom>
        </p:spPr>
        <p:txBody>
          <a:bodyPr/>
          <a:lstStyle/>
          <a:p>
            <a:fld id="{7D48DB4F-576F-B647-BE95-CD855C96D43E}" type="datetimeFigureOut">
              <a:rPr lang="en-US" smtClean="0"/>
              <a:t>6/16/2020</a:t>
            </a:fld>
            <a:endParaRPr lang="en-US" dirty="0"/>
          </a:p>
        </p:txBody>
      </p:sp>
      <p:sp>
        <p:nvSpPr>
          <p:cNvPr id="7" name="Rectangle 6"/>
          <p:cNvSpPr/>
          <p:nvPr userDrawn="1"/>
        </p:nvSpPr>
        <p:spPr>
          <a:xfrm>
            <a:off x="1" y="6508498"/>
            <a:ext cx="12191999" cy="349502"/>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96171" y="5900580"/>
            <a:ext cx="1195829" cy="614357"/>
          </a:xfrm>
          <a:prstGeom prst="rect">
            <a:avLst/>
          </a:prstGeom>
        </p:spPr>
      </p:pic>
      <p:pic>
        <p:nvPicPr>
          <p:cNvPr id="10" name="Picture 9" descr="LogoLineWhite.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75068" y="6563104"/>
            <a:ext cx="5217376" cy="248108"/>
          </a:xfrm>
          <a:prstGeom prst="rect">
            <a:avLst/>
          </a:prstGeom>
        </p:spPr>
      </p:pic>
      <p:sp>
        <p:nvSpPr>
          <p:cNvPr id="9" name="Shape 126"/>
          <p:cNvSpPr/>
          <p:nvPr userDrawn="1"/>
        </p:nvSpPr>
        <p:spPr>
          <a:xfrm>
            <a:off x="609600" y="278955"/>
            <a:ext cx="10972800" cy="914401"/>
          </a:xfrm>
          <a:prstGeom prst="rect">
            <a:avLst/>
          </a:prstGeom>
          <a:gradFill>
            <a:gsLst>
              <a:gs pos="3000">
                <a:srgbClr val="FF4C0A"/>
              </a:gs>
              <a:gs pos="37000">
                <a:srgbClr val="FF4C0A"/>
              </a:gs>
              <a:gs pos="64999">
                <a:srgbClr val="FFFFFF"/>
              </a:gs>
            </a:gsLst>
          </a:gradFill>
          <a:ln w="12700">
            <a:miter lim="400000"/>
          </a:ln>
          <a:effectLst>
            <a:outerShdw blurRad="50800" dist="38100" dir="5400000" rotWithShape="0">
              <a:srgbClr val="000000">
                <a:alpha val="40000"/>
              </a:srgbClr>
            </a:outerShdw>
          </a:effectLst>
        </p:spPr>
        <p:txBody>
          <a:bodyPr lIns="45719" rIns="45719" anchor="ctr"/>
          <a:lstStyle/>
          <a:p>
            <a:pPr>
              <a:defRPr>
                <a:solidFill>
                  <a:srgbClr val="FFFFFF"/>
                </a:solidFill>
              </a:defRPr>
            </a:pPr>
            <a:endParaRPr sz="1800"/>
          </a:p>
        </p:txBody>
      </p:sp>
    </p:spTree>
    <p:extLst>
      <p:ext uri="{BB962C8B-B14F-4D97-AF65-F5344CB8AC3E}">
        <p14:creationId xmlns:p14="http://schemas.microsoft.com/office/powerpoint/2010/main" val="1613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99093" y="6510291"/>
            <a:ext cx="2844800" cy="365125"/>
          </a:xfrm>
          <a:prstGeom prst="rect">
            <a:avLst/>
          </a:prstGeom>
        </p:spPr>
        <p:txBody>
          <a:bodyPr/>
          <a:lstStyle/>
          <a:p>
            <a:fld id="{7D48DB4F-576F-B647-BE95-CD855C96D43E}" type="datetimeFigureOut">
              <a:rPr lang="en-US" smtClean="0"/>
              <a:t>6/16/2020</a:t>
            </a:fld>
            <a:endParaRPr lang="en-US" dirty="0"/>
          </a:p>
        </p:txBody>
      </p:sp>
      <p:sp>
        <p:nvSpPr>
          <p:cNvPr id="7" name="Rectangle 6"/>
          <p:cNvSpPr/>
          <p:nvPr userDrawn="1"/>
        </p:nvSpPr>
        <p:spPr>
          <a:xfrm>
            <a:off x="1" y="6508498"/>
            <a:ext cx="12191999" cy="349502"/>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6171" y="5900580"/>
            <a:ext cx="1195829" cy="614357"/>
          </a:xfrm>
          <a:prstGeom prst="rect">
            <a:avLst/>
          </a:prstGeom>
        </p:spPr>
      </p:pic>
      <p:pic>
        <p:nvPicPr>
          <p:cNvPr id="10" name="Picture 9" descr="LogoLineWhite.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5068" y="6563104"/>
            <a:ext cx="5217376" cy="248108"/>
          </a:xfrm>
          <a:prstGeom prst="rect">
            <a:avLst/>
          </a:prstGeom>
        </p:spPr>
      </p:pic>
      <p:sp>
        <p:nvSpPr>
          <p:cNvPr id="9" name="Shape 126"/>
          <p:cNvSpPr/>
          <p:nvPr userDrawn="1"/>
        </p:nvSpPr>
        <p:spPr>
          <a:xfrm>
            <a:off x="609600" y="278955"/>
            <a:ext cx="10972800" cy="914401"/>
          </a:xfrm>
          <a:prstGeom prst="rect">
            <a:avLst/>
          </a:prstGeom>
          <a:gradFill>
            <a:gsLst>
              <a:gs pos="3000">
                <a:srgbClr val="FF4C0A"/>
              </a:gs>
              <a:gs pos="37000">
                <a:srgbClr val="FF4C0A"/>
              </a:gs>
              <a:gs pos="64999">
                <a:srgbClr val="FFFFFF"/>
              </a:gs>
            </a:gsLst>
          </a:gradFill>
          <a:ln w="12700">
            <a:miter lim="400000"/>
          </a:ln>
          <a:effectLst>
            <a:outerShdw blurRad="50800" dist="38100" dir="5400000" rotWithShape="0">
              <a:srgbClr val="000000">
                <a:alpha val="40000"/>
              </a:srgbClr>
            </a:outerShdw>
          </a:effectLst>
        </p:spPr>
        <p:txBody>
          <a:bodyPr lIns="45719" rIns="45719" anchor="ctr"/>
          <a:lstStyle/>
          <a:p>
            <a:pPr>
              <a:defRPr>
                <a:solidFill>
                  <a:srgbClr val="FFFFFF"/>
                </a:solidFill>
              </a:defRPr>
            </a:pPr>
            <a:endParaRPr sz="1800"/>
          </a:p>
        </p:txBody>
      </p:sp>
    </p:spTree>
    <p:extLst>
      <p:ext uri="{BB962C8B-B14F-4D97-AF65-F5344CB8AC3E}">
        <p14:creationId xmlns:p14="http://schemas.microsoft.com/office/powerpoint/2010/main" val="1902099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221902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E098-79C1-4423-9021-7A83BF67D47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274849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46E098-79C1-4423-9021-7A83BF67D475}"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418905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46E098-79C1-4423-9021-7A83BF67D475}" type="datetimeFigureOut">
              <a:rPr lang="en-US" smtClean="0"/>
              <a:t>6/16/2020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55848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46E098-79C1-4423-9021-7A83BF67D475}" type="datetimeFigureOut">
              <a:rPr lang="en-US" smtClean="0"/>
              <a:t>6/16/2020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603733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6E098-79C1-4423-9021-7A83BF67D475}" type="datetimeFigureOut">
              <a:rPr lang="en-US" smtClean="0"/>
              <a:t>6/16/2020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657504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6E098-79C1-4423-9021-7A83BF67D475}"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87474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6E098-79C1-4423-9021-7A83BF67D475}"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06232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6E098-79C1-4423-9021-7A83BF67D475}" type="datetimeFigureOut">
              <a:rPr lang="en-US" smtClean="0"/>
              <a:t>6/16/2020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E9096-52EF-452F-8FA0-99EA3A83D5B0}" type="slidenum">
              <a:rPr lang="en-US" smtClean="0"/>
              <a:t>‹#›</a:t>
            </a:fld>
            <a:endParaRPr lang="en-US"/>
          </a:p>
        </p:txBody>
      </p:sp>
    </p:spTree>
    <p:extLst>
      <p:ext uri="{BB962C8B-B14F-4D97-AF65-F5344CB8AC3E}">
        <p14:creationId xmlns:p14="http://schemas.microsoft.com/office/powerpoint/2010/main" val="493562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7.jpeg"/><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7.png"/><Relationship Id="rId3" Type="http://schemas.openxmlformats.org/officeDocument/2006/relationships/image" Target="../media/image26.jpeg"/><Relationship Id="rId7" Type="http://schemas.openxmlformats.org/officeDocument/2006/relationships/image" Target="../media/image33.jpeg"/><Relationship Id="rId12" Type="http://schemas.openxmlformats.org/officeDocument/2006/relationships/image" Target="../media/image36.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2.jpeg"/><Relationship Id="rId5" Type="http://schemas.openxmlformats.org/officeDocument/2006/relationships/image" Target="../media/image29.gif"/><Relationship Id="rId10" Type="http://schemas.openxmlformats.org/officeDocument/2006/relationships/image" Target="../media/image35.gif"/><Relationship Id="rId4" Type="http://schemas.openxmlformats.org/officeDocument/2006/relationships/image" Target="../media/image27.jpeg"/><Relationship Id="rId9" Type="http://schemas.openxmlformats.org/officeDocument/2006/relationships/image" Target="../media/image31.jpeg"/><Relationship Id="rId1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3.jpeg"/><Relationship Id="rId12"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2.jpeg"/><Relationship Id="rId5" Type="http://schemas.openxmlformats.org/officeDocument/2006/relationships/image" Target="../media/image29.gif"/><Relationship Id="rId15" Type="http://schemas.openxmlformats.org/officeDocument/2006/relationships/image" Target="../media/image40.jpeg"/><Relationship Id="rId10" Type="http://schemas.openxmlformats.org/officeDocument/2006/relationships/image" Target="../media/image35.gif"/><Relationship Id="rId4" Type="http://schemas.openxmlformats.org/officeDocument/2006/relationships/image" Target="../media/image27.jpeg"/><Relationship Id="rId9" Type="http://schemas.openxmlformats.org/officeDocument/2006/relationships/image" Target="../media/image31.jpeg"/><Relationship Id="rId14" Type="http://schemas.openxmlformats.org/officeDocument/2006/relationships/image" Target="../media/image38.jpe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41.jpeg"/><Relationship Id="rId18" Type="http://schemas.openxmlformats.org/officeDocument/2006/relationships/image" Target="../media/image44.jpeg"/><Relationship Id="rId3" Type="http://schemas.openxmlformats.org/officeDocument/2006/relationships/image" Target="../media/image26.jpeg"/><Relationship Id="rId7" Type="http://schemas.openxmlformats.org/officeDocument/2006/relationships/image" Target="../media/image33.jpeg"/><Relationship Id="rId12" Type="http://schemas.openxmlformats.org/officeDocument/2006/relationships/image" Target="../media/image32.jpeg"/><Relationship Id="rId17" Type="http://schemas.openxmlformats.org/officeDocument/2006/relationships/image" Target="../media/image36.jpeg"/><Relationship Id="rId2" Type="http://schemas.openxmlformats.org/officeDocument/2006/relationships/image" Target="../media/image28.jpeg"/><Relationship Id="rId16" Type="http://schemas.openxmlformats.org/officeDocument/2006/relationships/image" Target="../media/image37.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5" Type="http://schemas.openxmlformats.org/officeDocument/2006/relationships/image" Target="../media/image29.gif"/><Relationship Id="rId15" Type="http://schemas.openxmlformats.org/officeDocument/2006/relationships/image" Target="../media/image43.jpeg"/><Relationship Id="rId10" Type="http://schemas.openxmlformats.org/officeDocument/2006/relationships/image" Target="../media/image31.jpeg"/><Relationship Id="rId19" Type="http://schemas.openxmlformats.org/officeDocument/2006/relationships/image" Target="../media/image38.jpeg"/><Relationship Id="rId4" Type="http://schemas.openxmlformats.org/officeDocument/2006/relationships/image" Target="../media/image27.jpeg"/><Relationship Id="rId9" Type="http://schemas.openxmlformats.org/officeDocument/2006/relationships/image" Target="../media/image40.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41.jpeg"/><Relationship Id="rId18" Type="http://schemas.openxmlformats.org/officeDocument/2006/relationships/image" Target="../media/image48.png"/><Relationship Id="rId3" Type="http://schemas.openxmlformats.org/officeDocument/2006/relationships/image" Target="../media/image26.jpeg"/><Relationship Id="rId21" Type="http://schemas.openxmlformats.org/officeDocument/2006/relationships/image" Target="../media/image36.jpeg"/><Relationship Id="rId7" Type="http://schemas.openxmlformats.org/officeDocument/2006/relationships/image" Target="../media/image33.jpeg"/><Relationship Id="rId12" Type="http://schemas.openxmlformats.org/officeDocument/2006/relationships/image" Target="../media/image32.jpeg"/><Relationship Id="rId17" Type="http://schemas.openxmlformats.org/officeDocument/2006/relationships/image" Target="../media/image47.png"/><Relationship Id="rId25" Type="http://schemas.openxmlformats.org/officeDocument/2006/relationships/image" Target="../media/image38.jpeg"/><Relationship Id="rId2" Type="http://schemas.openxmlformats.org/officeDocument/2006/relationships/image" Target="../media/image28.jpeg"/><Relationship Id="rId16" Type="http://schemas.openxmlformats.org/officeDocument/2006/relationships/image" Target="../media/image46.jpeg"/><Relationship Id="rId20"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24" Type="http://schemas.openxmlformats.org/officeDocument/2006/relationships/image" Target="../media/image45.png"/><Relationship Id="rId5" Type="http://schemas.openxmlformats.org/officeDocument/2006/relationships/image" Target="../media/image29.gif"/><Relationship Id="rId15" Type="http://schemas.openxmlformats.org/officeDocument/2006/relationships/image" Target="../media/image43.jpeg"/><Relationship Id="rId23" Type="http://schemas.openxmlformats.org/officeDocument/2006/relationships/image" Target="../media/image50.png"/><Relationship Id="rId10" Type="http://schemas.openxmlformats.org/officeDocument/2006/relationships/image" Target="../media/image31.jpeg"/><Relationship Id="rId19" Type="http://schemas.openxmlformats.org/officeDocument/2006/relationships/image" Target="../media/image37.png"/><Relationship Id="rId4" Type="http://schemas.openxmlformats.org/officeDocument/2006/relationships/image" Target="../media/image27.jpeg"/><Relationship Id="rId9" Type="http://schemas.openxmlformats.org/officeDocument/2006/relationships/image" Target="../media/image40.jpeg"/><Relationship Id="rId14" Type="http://schemas.openxmlformats.org/officeDocument/2006/relationships/image" Target="../media/image42.jpeg"/><Relationship Id="rId22"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41.jpeg"/><Relationship Id="rId18" Type="http://schemas.openxmlformats.org/officeDocument/2006/relationships/image" Target="../media/image48.png"/><Relationship Id="rId3" Type="http://schemas.openxmlformats.org/officeDocument/2006/relationships/image" Target="../media/image26.jpeg"/><Relationship Id="rId21" Type="http://schemas.openxmlformats.org/officeDocument/2006/relationships/image" Target="../media/image36.jpeg"/><Relationship Id="rId7" Type="http://schemas.openxmlformats.org/officeDocument/2006/relationships/image" Target="../media/image33.jpeg"/><Relationship Id="rId12" Type="http://schemas.openxmlformats.org/officeDocument/2006/relationships/image" Target="../media/image32.jpeg"/><Relationship Id="rId17" Type="http://schemas.openxmlformats.org/officeDocument/2006/relationships/image" Target="../media/image47.png"/><Relationship Id="rId25" Type="http://schemas.openxmlformats.org/officeDocument/2006/relationships/image" Target="../media/image45.png"/><Relationship Id="rId2" Type="http://schemas.openxmlformats.org/officeDocument/2006/relationships/image" Target="../media/image28.jpeg"/><Relationship Id="rId16" Type="http://schemas.openxmlformats.org/officeDocument/2006/relationships/image" Target="../media/image46.jpeg"/><Relationship Id="rId20"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24" Type="http://schemas.openxmlformats.org/officeDocument/2006/relationships/image" Target="../media/image38.jpeg"/><Relationship Id="rId5" Type="http://schemas.openxmlformats.org/officeDocument/2006/relationships/image" Target="../media/image29.gif"/><Relationship Id="rId15" Type="http://schemas.openxmlformats.org/officeDocument/2006/relationships/image" Target="../media/image43.jpeg"/><Relationship Id="rId23" Type="http://schemas.openxmlformats.org/officeDocument/2006/relationships/image" Target="../media/image50.png"/><Relationship Id="rId10" Type="http://schemas.openxmlformats.org/officeDocument/2006/relationships/image" Target="../media/image31.jpeg"/><Relationship Id="rId19" Type="http://schemas.openxmlformats.org/officeDocument/2006/relationships/image" Target="../media/image37.png"/><Relationship Id="rId4" Type="http://schemas.openxmlformats.org/officeDocument/2006/relationships/image" Target="../media/image27.jpeg"/><Relationship Id="rId9" Type="http://schemas.openxmlformats.org/officeDocument/2006/relationships/image" Target="../media/image40.jpeg"/><Relationship Id="rId14" Type="http://schemas.openxmlformats.org/officeDocument/2006/relationships/image" Target="../media/image42.jpeg"/><Relationship Id="rId22"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png"/><Relationship Id="rId5" Type="http://schemas.openxmlformats.org/officeDocument/2006/relationships/image" Target="../media/image54.jpeg"/><Relationship Id="rId10" Type="http://schemas.microsoft.com/office/2007/relationships/hdphoto" Target="../media/hdphoto1.wdp"/><Relationship Id="rId4" Type="http://schemas.openxmlformats.org/officeDocument/2006/relationships/image" Target="../media/image53.jp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png"/><Relationship Id="rId5" Type="http://schemas.openxmlformats.org/officeDocument/2006/relationships/image" Target="../media/image54.jpeg"/><Relationship Id="rId10" Type="http://schemas.microsoft.com/office/2007/relationships/hdphoto" Target="../media/hdphoto1.wdp"/><Relationship Id="rId4" Type="http://schemas.openxmlformats.org/officeDocument/2006/relationships/image" Target="../media/image53.jpg"/><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png"/><Relationship Id="rId5" Type="http://schemas.openxmlformats.org/officeDocument/2006/relationships/image" Target="../media/image54.jpeg"/><Relationship Id="rId10" Type="http://schemas.microsoft.com/office/2007/relationships/hdphoto" Target="../media/hdphoto1.wdp"/><Relationship Id="rId4" Type="http://schemas.openxmlformats.org/officeDocument/2006/relationships/image" Target="../media/image53.jp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7.xml"/><Relationship Id="rId7" Type="http://schemas.openxmlformats.org/officeDocument/2006/relationships/image" Target="../media/image7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71.png"/><Relationship Id="rId5" Type="http://schemas.openxmlformats.org/officeDocument/2006/relationships/image" Target="../media/image67.pn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 Id="rId9"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tiff"/><Relationship Id="rId4" Type="http://schemas.openxmlformats.org/officeDocument/2006/relationships/image" Target="../media/image16.png"/><Relationship Id="rId9" Type="http://schemas.openxmlformats.org/officeDocument/2006/relationships/image" Target="../media/image21.tiff"/></Relationships>
</file>

<file path=ppt/slides/_rels/slide9.xml.rels><?xml version="1.0" encoding="UTF-8" standalone="yes"?>
<Relationships xmlns="http://schemas.openxmlformats.org/package/2006/relationships"><Relationship Id="rId3" Type="http://schemas.openxmlformats.org/officeDocument/2006/relationships/hyperlink" Target="http://themlbook.com/"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themlbook.com/wiki/doku.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0593" y="1533832"/>
            <a:ext cx="9026013" cy="4151201"/>
          </a:xfrm>
        </p:spPr>
        <p:txBody>
          <a:bodyPr>
            <a:normAutofit/>
          </a:bodyPr>
          <a:lstStyle/>
          <a:p>
            <a:r>
              <a:rPr lang="en-US" b="1" dirty="0" smtClean="0"/>
              <a:t>University of the Pacific </a:t>
            </a:r>
          </a:p>
          <a:p>
            <a:r>
              <a:rPr lang="en-US" b="1" dirty="0" smtClean="0"/>
              <a:t>San Joaquin County Office of </a:t>
            </a:r>
            <a:r>
              <a:rPr lang="en-US" b="1" dirty="0" err="1" smtClean="0"/>
              <a:t>Educcation</a:t>
            </a:r>
            <a:endParaRPr lang="en-US" b="1" dirty="0" smtClean="0"/>
          </a:p>
          <a:p>
            <a:endParaRPr lang="en-US" b="1" dirty="0" smtClean="0"/>
          </a:p>
          <a:p>
            <a:r>
              <a:rPr lang="en-US" sz="3900" b="1" dirty="0" smtClean="0">
                <a:solidFill>
                  <a:schemeClr val="accent2">
                    <a:lumMod val="75000"/>
                  </a:schemeClr>
                </a:solidFill>
              </a:rPr>
              <a:t>Delta Sierra Science Project</a:t>
            </a:r>
          </a:p>
          <a:p>
            <a:r>
              <a:rPr lang="en-US" sz="3900" b="1" i="1" dirty="0" smtClean="0">
                <a:solidFill>
                  <a:schemeClr val="accent2">
                    <a:lumMod val="75000"/>
                  </a:schemeClr>
                </a:solidFill>
              </a:rPr>
              <a:t>AI </a:t>
            </a:r>
            <a:r>
              <a:rPr lang="en-US" sz="3900" b="1" i="1" dirty="0" err="1" smtClean="0">
                <a:solidFill>
                  <a:schemeClr val="accent2">
                    <a:lumMod val="75000"/>
                  </a:schemeClr>
                </a:solidFill>
              </a:rPr>
              <a:t>Bootcamp</a:t>
            </a:r>
            <a:endParaRPr lang="en-US" sz="3900" b="1" i="1" dirty="0" smtClean="0">
              <a:solidFill>
                <a:schemeClr val="accent2">
                  <a:lumMod val="75000"/>
                </a:schemeClr>
              </a:solidFill>
            </a:endParaRPr>
          </a:p>
          <a:p>
            <a:endParaRPr lang="en-US" dirty="0"/>
          </a:p>
          <a:p>
            <a:r>
              <a:rPr lang="en-US" dirty="0" smtClean="0"/>
              <a:t>Day 1:  15 June 2020</a:t>
            </a:r>
          </a:p>
        </p:txBody>
      </p:sp>
    </p:spTree>
    <p:extLst>
      <p:ext uri="{BB962C8B-B14F-4D97-AF65-F5344CB8AC3E}">
        <p14:creationId xmlns:p14="http://schemas.microsoft.com/office/powerpoint/2010/main" val="4162132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39964" y="359922"/>
            <a:ext cx="3844488" cy="57584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dirty="0" smtClean="0">
                <a:solidFill>
                  <a:schemeClr val="bg2">
                    <a:lumMod val="50000"/>
                  </a:schemeClr>
                </a:solidFill>
                <a:latin typeface="Arial" charset="0"/>
                <a:ea typeface="ＭＳ Ｐゴシック" charset="0"/>
                <a:cs typeface="ＭＳ Ｐゴシック" charset="0"/>
              </a:rPr>
              <a:t>What is </a:t>
            </a:r>
            <a:r>
              <a:rPr lang="en-US" sz="2400" i="1" dirty="0" smtClean="0">
                <a:solidFill>
                  <a:schemeClr val="bg2">
                    <a:lumMod val="50000"/>
                  </a:schemeClr>
                </a:solidFill>
                <a:latin typeface="Arial" charset="0"/>
                <a:ea typeface="ＭＳ Ｐゴシック" charset="0"/>
                <a:cs typeface="ＭＳ Ｐゴシック" charset="0"/>
              </a:rPr>
              <a:t>Artificial Intelligence</a:t>
            </a:r>
            <a:r>
              <a:rPr lang="en-US" sz="2400" dirty="0" smtClean="0">
                <a:solidFill>
                  <a:schemeClr val="bg2">
                    <a:lumMod val="50000"/>
                  </a:schemeClr>
                </a:solidFill>
                <a:latin typeface="Arial" charset="0"/>
                <a:ea typeface="ＭＳ Ｐゴシック" charset="0"/>
                <a:cs typeface="ＭＳ Ｐゴシック" charset="0"/>
              </a:rPr>
              <a:t>?</a:t>
            </a:r>
            <a:endParaRPr lang="en-US" sz="2400" dirty="0">
              <a:solidFill>
                <a:schemeClr val="bg2">
                  <a:lumMod val="50000"/>
                </a:schemeClr>
              </a:solidFill>
              <a:latin typeface="Arial" charset="0"/>
              <a:ea typeface="ＭＳ Ｐゴシック" charset="0"/>
              <a:cs typeface="ＭＳ Ｐゴシック" charset="0"/>
            </a:endParaRPr>
          </a:p>
        </p:txBody>
      </p:sp>
      <p:sp>
        <p:nvSpPr>
          <p:cNvPr id="7" name="TextBox 6"/>
          <p:cNvSpPr txBox="1"/>
          <p:nvPr/>
        </p:nvSpPr>
        <p:spPr>
          <a:xfrm>
            <a:off x="4340846" y="1333945"/>
            <a:ext cx="2101729" cy="369332"/>
          </a:xfrm>
          <a:prstGeom prst="rect">
            <a:avLst/>
          </a:prstGeom>
          <a:noFill/>
        </p:spPr>
        <p:txBody>
          <a:bodyPr wrap="none" rtlCol="0">
            <a:spAutoFit/>
          </a:bodyPr>
          <a:lstStyle/>
          <a:p>
            <a:r>
              <a:rPr lang="en-US" dirty="0">
                <a:solidFill>
                  <a:schemeClr val="bg1"/>
                </a:solidFill>
              </a:rPr>
              <a:t>Artificial Intelligence</a:t>
            </a:r>
          </a:p>
        </p:txBody>
      </p:sp>
      <p:pic>
        <p:nvPicPr>
          <p:cNvPr id="13" name="Picture 12"/>
          <p:cNvPicPr>
            <a:picLocks noChangeAspect="1"/>
          </p:cNvPicPr>
          <p:nvPr/>
        </p:nvPicPr>
        <p:blipFill>
          <a:blip r:embed="rId2"/>
          <a:stretch>
            <a:fillRect/>
          </a:stretch>
        </p:blipFill>
        <p:spPr>
          <a:xfrm>
            <a:off x="4688061" y="2311599"/>
            <a:ext cx="1407297" cy="1649041"/>
          </a:xfrm>
          <a:prstGeom prst="rect">
            <a:avLst/>
          </a:prstGeom>
        </p:spPr>
      </p:pic>
    </p:spTree>
    <p:extLst>
      <p:ext uri="{BB962C8B-B14F-4D97-AF65-F5344CB8AC3E}">
        <p14:creationId xmlns:p14="http://schemas.microsoft.com/office/powerpoint/2010/main" val="1719281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39964" y="359922"/>
            <a:ext cx="3844488" cy="57584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dirty="0" smtClean="0">
                <a:solidFill>
                  <a:schemeClr val="bg2">
                    <a:lumMod val="50000"/>
                  </a:schemeClr>
                </a:solidFill>
                <a:latin typeface="Arial" charset="0"/>
                <a:ea typeface="ＭＳ Ｐゴシック" charset="0"/>
                <a:cs typeface="ＭＳ Ｐゴシック" charset="0"/>
              </a:rPr>
              <a:t>What is </a:t>
            </a:r>
            <a:r>
              <a:rPr lang="en-US" sz="2400" i="1" dirty="0" smtClean="0">
                <a:solidFill>
                  <a:schemeClr val="bg2">
                    <a:lumMod val="50000"/>
                  </a:schemeClr>
                </a:solidFill>
                <a:latin typeface="Arial" charset="0"/>
                <a:ea typeface="ＭＳ Ｐゴシック" charset="0"/>
                <a:cs typeface="ＭＳ Ｐゴシック" charset="0"/>
              </a:rPr>
              <a:t>Artificial Intelligence</a:t>
            </a:r>
            <a:r>
              <a:rPr lang="en-US" sz="2400" dirty="0" smtClean="0">
                <a:solidFill>
                  <a:schemeClr val="bg2">
                    <a:lumMod val="50000"/>
                  </a:schemeClr>
                </a:solidFill>
                <a:latin typeface="Arial" charset="0"/>
                <a:ea typeface="ＭＳ Ｐゴシック" charset="0"/>
                <a:cs typeface="ＭＳ Ｐゴシック" charset="0"/>
              </a:rPr>
              <a:t>?</a:t>
            </a:r>
            <a:endParaRPr lang="en-US" sz="2400" dirty="0">
              <a:solidFill>
                <a:schemeClr val="bg2">
                  <a:lumMod val="50000"/>
                </a:schemeClr>
              </a:solidFill>
              <a:latin typeface="Arial" charset="0"/>
              <a:ea typeface="ＭＳ Ｐゴシック" charset="0"/>
              <a:cs typeface="ＭＳ Ｐゴシック" charset="0"/>
            </a:endParaRPr>
          </a:p>
        </p:txBody>
      </p:sp>
      <p:sp>
        <p:nvSpPr>
          <p:cNvPr id="6" name="Oval 5"/>
          <p:cNvSpPr/>
          <p:nvPr/>
        </p:nvSpPr>
        <p:spPr>
          <a:xfrm>
            <a:off x="1471029" y="1180203"/>
            <a:ext cx="7789704" cy="3613257"/>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340846" y="1333945"/>
            <a:ext cx="2101729" cy="369332"/>
          </a:xfrm>
          <a:prstGeom prst="rect">
            <a:avLst/>
          </a:prstGeom>
          <a:noFill/>
        </p:spPr>
        <p:txBody>
          <a:bodyPr wrap="none" rtlCol="0">
            <a:spAutoFit/>
          </a:bodyPr>
          <a:lstStyle/>
          <a:p>
            <a:r>
              <a:rPr lang="en-US" dirty="0">
                <a:solidFill>
                  <a:schemeClr val="bg1"/>
                </a:solidFill>
              </a:rPr>
              <a:t>Artificial Intelligence</a:t>
            </a:r>
          </a:p>
        </p:txBody>
      </p:sp>
      <p:pic>
        <p:nvPicPr>
          <p:cNvPr id="13" name="Picture 12"/>
          <p:cNvPicPr>
            <a:picLocks noChangeAspect="1"/>
          </p:cNvPicPr>
          <p:nvPr/>
        </p:nvPicPr>
        <p:blipFill>
          <a:blip r:embed="rId2"/>
          <a:stretch>
            <a:fillRect/>
          </a:stretch>
        </p:blipFill>
        <p:spPr>
          <a:xfrm>
            <a:off x="4662232" y="2272356"/>
            <a:ext cx="1407297" cy="1649041"/>
          </a:xfrm>
          <a:prstGeom prst="rect">
            <a:avLst/>
          </a:prstGeom>
        </p:spPr>
      </p:pic>
    </p:spTree>
    <p:extLst>
      <p:ext uri="{BB962C8B-B14F-4D97-AF65-F5344CB8AC3E}">
        <p14:creationId xmlns:p14="http://schemas.microsoft.com/office/powerpoint/2010/main" val="4115859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39964" y="359922"/>
            <a:ext cx="3844488" cy="57584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dirty="0" smtClean="0">
                <a:solidFill>
                  <a:schemeClr val="bg2">
                    <a:lumMod val="50000"/>
                  </a:schemeClr>
                </a:solidFill>
                <a:latin typeface="Arial" charset="0"/>
                <a:ea typeface="ＭＳ Ｐゴシック" charset="0"/>
                <a:cs typeface="ＭＳ Ｐゴシック" charset="0"/>
              </a:rPr>
              <a:t>What is </a:t>
            </a:r>
            <a:r>
              <a:rPr lang="en-US" sz="2400" i="1" dirty="0" smtClean="0">
                <a:solidFill>
                  <a:schemeClr val="bg2">
                    <a:lumMod val="50000"/>
                  </a:schemeClr>
                </a:solidFill>
                <a:latin typeface="Arial" charset="0"/>
                <a:ea typeface="ＭＳ Ｐゴシック" charset="0"/>
                <a:cs typeface="ＭＳ Ｐゴシック" charset="0"/>
              </a:rPr>
              <a:t>Artificial Intelligence</a:t>
            </a:r>
            <a:r>
              <a:rPr lang="en-US" sz="2400" dirty="0" smtClean="0">
                <a:solidFill>
                  <a:schemeClr val="bg2">
                    <a:lumMod val="50000"/>
                  </a:schemeClr>
                </a:solidFill>
                <a:latin typeface="Arial" charset="0"/>
                <a:ea typeface="ＭＳ Ｐゴシック" charset="0"/>
                <a:cs typeface="ＭＳ Ｐゴシック" charset="0"/>
              </a:rPr>
              <a:t>?</a:t>
            </a:r>
            <a:endParaRPr lang="en-US" sz="2400" dirty="0">
              <a:solidFill>
                <a:schemeClr val="bg2">
                  <a:lumMod val="50000"/>
                </a:schemeClr>
              </a:solidFill>
              <a:latin typeface="Arial" charset="0"/>
              <a:ea typeface="ＭＳ Ｐゴシック" charset="0"/>
              <a:cs typeface="ＭＳ Ｐゴシック" charset="0"/>
            </a:endParaRPr>
          </a:p>
        </p:txBody>
      </p:sp>
      <p:sp>
        <p:nvSpPr>
          <p:cNvPr id="5" name="TextBox 4"/>
          <p:cNvSpPr txBox="1"/>
          <p:nvPr/>
        </p:nvSpPr>
        <p:spPr>
          <a:xfrm>
            <a:off x="1882211" y="5362539"/>
            <a:ext cx="8255001" cy="984885"/>
          </a:xfrm>
          <a:prstGeom prst="rect">
            <a:avLst/>
          </a:prstGeom>
          <a:noFill/>
        </p:spPr>
        <p:txBody>
          <a:bodyPr wrap="square" rtlCol="0">
            <a:spAutoFit/>
          </a:bodyPr>
          <a:lstStyle/>
          <a:p>
            <a:r>
              <a:rPr lang="en-US" b="1" dirty="0"/>
              <a:t>“</a:t>
            </a:r>
            <a:r>
              <a:rPr lang="en-US" b="1" dirty="0">
                <a:solidFill>
                  <a:schemeClr val="accent5">
                    <a:lumMod val="75000"/>
                  </a:schemeClr>
                </a:solidFill>
              </a:rPr>
              <a:t>Machine learning</a:t>
            </a:r>
            <a:r>
              <a:rPr lang="en-US" dirty="0">
                <a:solidFill>
                  <a:schemeClr val="accent5">
                    <a:lumMod val="75000"/>
                  </a:schemeClr>
                </a:solidFill>
              </a:rPr>
              <a:t> …</a:t>
            </a:r>
            <a:r>
              <a:rPr lang="en-US" dirty="0"/>
              <a:t>explores the study and construction of </a:t>
            </a:r>
            <a:r>
              <a:rPr lang="en-US" b="1" i="1" u="sng" dirty="0">
                <a:solidFill>
                  <a:schemeClr val="accent5">
                    <a:lumMod val="75000"/>
                  </a:schemeClr>
                </a:solidFill>
              </a:rPr>
              <a:t>algorithms that can </a:t>
            </a:r>
            <a:r>
              <a:rPr lang="en-US" b="1" u="sng" dirty="0">
                <a:solidFill>
                  <a:schemeClr val="accent5">
                    <a:lumMod val="75000"/>
                  </a:schemeClr>
                </a:solidFill>
              </a:rPr>
              <a:t>learn</a:t>
            </a:r>
            <a:r>
              <a:rPr lang="en-US" b="1" i="1" u="sng" dirty="0">
                <a:solidFill>
                  <a:schemeClr val="accent5">
                    <a:lumMod val="75000"/>
                  </a:schemeClr>
                </a:solidFill>
              </a:rPr>
              <a:t> from and </a:t>
            </a:r>
            <a:r>
              <a:rPr lang="en-US" b="1" u="sng" dirty="0">
                <a:solidFill>
                  <a:schemeClr val="accent5">
                    <a:lumMod val="75000"/>
                  </a:schemeClr>
                </a:solidFill>
              </a:rPr>
              <a:t>make predictions</a:t>
            </a:r>
            <a:r>
              <a:rPr lang="en-US" b="1" i="1" u="sng" dirty="0">
                <a:solidFill>
                  <a:schemeClr val="accent5">
                    <a:lumMod val="75000"/>
                  </a:schemeClr>
                </a:solidFill>
              </a:rPr>
              <a:t> on data</a:t>
            </a:r>
            <a:r>
              <a:rPr lang="en-US" dirty="0"/>
              <a:t>”</a:t>
            </a:r>
          </a:p>
          <a:p>
            <a:endParaRPr lang="en-US" sz="1100" dirty="0"/>
          </a:p>
          <a:p>
            <a:r>
              <a:rPr lang="en-US" sz="1100" dirty="0"/>
              <a:t>Source: Wikipedia</a:t>
            </a:r>
          </a:p>
        </p:txBody>
      </p:sp>
      <p:sp>
        <p:nvSpPr>
          <p:cNvPr id="6" name="Oval 5"/>
          <p:cNvSpPr/>
          <p:nvPr/>
        </p:nvSpPr>
        <p:spPr>
          <a:xfrm>
            <a:off x="1471029" y="1180203"/>
            <a:ext cx="7789704" cy="3613257"/>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340846" y="1333945"/>
            <a:ext cx="2101729" cy="369332"/>
          </a:xfrm>
          <a:prstGeom prst="rect">
            <a:avLst/>
          </a:prstGeom>
          <a:noFill/>
        </p:spPr>
        <p:txBody>
          <a:bodyPr wrap="none" rtlCol="0">
            <a:spAutoFit/>
          </a:bodyPr>
          <a:lstStyle/>
          <a:p>
            <a:r>
              <a:rPr lang="en-US" dirty="0">
                <a:solidFill>
                  <a:schemeClr val="bg1"/>
                </a:solidFill>
              </a:rPr>
              <a:t>Artificial Intelligence</a:t>
            </a:r>
          </a:p>
        </p:txBody>
      </p:sp>
      <p:sp>
        <p:nvSpPr>
          <p:cNvPr id="8" name="Oval 7"/>
          <p:cNvSpPr/>
          <p:nvPr/>
        </p:nvSpPr>
        <p:spPr>
          <a:xfrm>
            <a:off x="2411596" y="1857019"/>
            <a:ext cx="5331621" cy="2819057"/>
          </a:xfrm>
          <a:prstGeom prst="ellipse">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145099" y="2010761"/>
            <a:ext cx="1864613" cy="369332"/>
          </a:xfrm>
          <a:prstGeom prst="rect">
            <a:avLst/>
          </a:prstGeom>
          <a:noFill/>
        </p:spPr>
        <p:txBody>
          <a:bodyPr wrap="none" rtlCol="0">
            <a:spAutoFit/>
          </a:bodyPr>
          <a:lstStyle/>
          <a:p>
            <a:r>
              <a:rPr lang="en-US" dirty="0">
                <a:solidFill>
                  <a:schemeClr val="bg1"/>
                </a:solidFill>
              </a:rPr>
              <a:t>Machine Learning</a:t>
            </a:r>
          </a:p>
        </p:txBody>
      </p:sp>
      <p:sp>
        <p:nvSpPr>
          <p:cNvPr id="10" name="Oval 9"/>
          <p:cNvSpPr/>
          <p:nvPr/>
        </p:nvSpPr>
        <p:spPr>
          <a:xfrm>
            <a:off x="2888027" y="2821021"/>
            <a:ext cx="2608101" cy="1585609"/>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61508" y="3336826"/>
            <a:ext cx="1759841" cy="553998"/>
          </a:xfrm>
          <a:prstGeom prst="rect">
            <a:avLst/>
          </a:prstGeom>
          <a:noFill/>
        </p:spPr>
        <p:txBody>
          <a:bodyPr wrap="none" rtlCol="0">
            <a:spAutoFit/>
          </a:bodyPr>
          <a:lstStyle/>
          <a:p>
            <a:r>
              <a:rPr lang="en-US" dirty="0">
                <a:solidFill>
                  <a:schemeClr val="bg1"/>
                </a:solidFill>
              </a:rPr>
              <a:t>Neural Networks</a:t>
            </a:r>
          </a:p>
          <a:p>
            <a:r>
              <a:rPr lang="en-US" sz="1200" dirty="0">
                <a:solidFill>
                  <a:schemeClr val="bg1"/>
                </a:solidFill>
              </a:rPr>
              <a:t>       (Deep Learning)</a:t>
            </a:r>
          </a:p>
        </p:txBody>
      </p:sp>
      <p:sp>
        <p:nvSpPr>
          <p:cNvPr id="12" name="TextBox 11"/>
          <p:cNvSpPr txBox="1"/>
          <p:nvPr/>
        </p:nvSpPr>
        <p:spPr>
          <a:xfrm>
            <a:off x="5580381" y="2573977"/>
            <a:ext cx="2162836"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Regression</a:t>
            </a:r>
          </a:p>
          <a:p>
            <a:pPr marL="285750" indent="-285750">
              <a:buFont typeface="Arial" panose="020B0604020202020204" pitchFamily="34" charset="0"/>
              <a:buChar char="•"/>
            </a:pPr>
            <a:r>
              <a:rPr lang="en-US" sz="1400" dirty="0">
                <a:solidFill>
                  <a:schemeClr val="bg1"/>
                </a:solidFill>
              </a:rPr>
              <a:t>Clustering</a:t>
            </a:r>
          </a:p>
          <a:p>
            <a:pPr marL="285750" indent="-285750">
              <a:buFont typeface="Arial" panose="020B0604020202020204" pitchFamily="34" charset="0"/>
              <a:buChar char="•"/>
            </a:pPr>
            <a:r>
              <a:rPr lang="en-US" sz="1400" dirty="0">
                <a:solidFill>
                  <a:schemeClr val="bg1"/>
                </a:solidFill>
              </a:rPr>
              <a:t>Decision Trees</a:t>
            </a:r>
          </a:p>
          <a:p>
            <a:pPr marL="285750" indent="-285750">
              <a:buFont typeface="Arial" panose="020B0604020202020204" pitchFamily="34" charset="0"/>
              <a:buChar char="•"/>
            </a:pPr>
            <a:r>
              <a:rPr lang="en-US" sz="1400" dirty="0">
                <a:solidFill>
                  <a:schemeClr val="bg1"/>
                </a:solidFill>
              </a:rPr>
              <a:t>Dimensional Reduction</a:t>
            </a:r>
          </a:p>
        </p:txBody>
      </p:sp>
    </p:spTree>
    <p:extLst>
      <p:ext uri="{BB962C8B-B14F-4D97-AF65-F5344CB8AC3E}">
        <p14:creationId xmlns:p14="http://schemas.microsoft.com/office/powerpoint/2010/main" val="2308764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671512"/>
            <a:ext cx="9753600" cy="5514975"/>
          </a:xfrm>
          <a:prstGeom prst="rect">
            <a:avLst/>
          </a:prstGeom>
        </p:spPr>
      </p:pic>
    </p:spTree>
    <p:extLst>
      <p:ext uri="{BB962C8B-B14F-4D97-AF65-F5344CB8AC3E}">
        <p14:creationId xmlns:p14="http://schemas.microsoft.com/office/powerpoint/2010/main" val="3192440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Tree>
    <p:extLst>
      <p:ext uri="{BB962C8B-B14F-4D97-AF65-F5344CB8AC3E}">
        <p14:creationId xmlns:p14="http://schemas.microsoft.com/office/powerpoint/2010/main" val="3672546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Tree>
    <p:extLst>
      <p:ext uri="{BB962C8B-B14F-4D97-AF65-F5344CB8AC3E}">
        <p14:creationId xmlns:p14="http://schemas.microsoft.com/office/powerpoint/2010/main" val="1124537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smtClean="0"/>
              <a:t>(introduced </a:t>
            </a:r>
            <a:r>
              <a:rPr lang="en-US" sz="1400" dirty="0"/>
              <a:t>at</a:t>
            </a:r>
          </a:p>
          <a:p>
            <a:pPr algn="ctr"/>
            <a:r>
              <a:rPr lang="en-US" sz="1400" dirty="0" smtClean="0"/>
              <a:t>CERN)</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spTree>
    <p:extLst>
      <p:ext uri="{BB962C8B-B14F-4D97-AF65-F5344CB8AC3E}">
        <p14:creationId xmlns:p14="http://schemas.microsoft.com/office/powerpoint/2010/main" val="807926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spTree>
    <p:extLst>
      <p:ext uri="{BB962C8B-B14F-4D97-AF65-F5344CB8AC3E}">
        <p14:creationId xmlns:p14="http://schemas.microsoft.com/office/powerpoint/2010/main" val="1862358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3" name="TextBox 32"/>
          <p:cNvSpPr txBox="1"/>
          <p:nvPr/>
        </p:nvSpPr>
        <p:spPr>
          <a:xfrm>
            <a:off x="5533666" y="2392817"/>
            <a:ext cx="2071539" cy="523220"/>
          </a:xfrm>
          <a:prstGeom prst="rect">
            <a:avLst/>
          </a:prstGeom>
          <a:noFill/>
        </p:spPr>
        <p:txBody>
          <a:bodyPr wrap="square" rtlCol="0">
            <a:spAutoFit/>
          </a:bodyPr>
          <a:lstStyle/>
          <a:p>
            <a:r>
              <a:rPr lang="en-US" sz="1400" b="1" dirty="0"/>
              <a:t>Netflix</a:t>
            </a:r>
            <a:r>
              <a:rPr lang="en-US" sz="1400" dirty="0"/>
              <a:t>:  </a:t>
            </a:r>
          </a:p>
          <a:p>
            <a:r>
              <a:rPr lang="en-US" sz="1400" dirty="0" smtClean="0"/>
              <a:t>DVDs</a:t>
            </a:r>
            <a:endParaRPr lang="en-US" sz="1400" dirty="0"/>
          </a:p>
        </p:txBody>
      </p:sp>
    </p:spTree>
    <p:extLst>
      <p:ext uri="{BB962C8B-B14F-4D97-AF65-F5344CB8AC3E}">
        <p14:creationId xmlns:p14="http://schemas.microsoft.com/office/powerpoint/2010/main" val="313737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3" name="Picture 2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smtClean="0"/>
              <a:t>DVDs</a:t>
            </a:r>
            <a:endParaRPr lang="en-US" sz="1400" dirty="0"/>
          </a:p>
        </p:txBody>
      </p:sp>
    </p:spTree>
    <p:extLst>
      <p:ext uri="{BB962C8B-B14F-4D97-AF65-F5344CB8AC3E}">
        <p14:creationId xmlns:p14="http://schemas.microsoft.com/office/powerpoint/2010/main" val="4007482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759" y="1717963"/>
            <a:ext cx="7283631" cy="3883294"/>
          </a:xfrm>
          <a:prstGeom prst="rect">
            <a:avLst/>
          </a:prstGeom>
        </p:spPr>
      </p:pic>
      <p:sp>
        <p:nvSpPr>
          <p:cNvPr id="4" name="Rectangle 3"/>
          <p:cNvSpPr/>
          <p:nvPr/>
        </p:nvSpPr>
        <p:spPr>
          <a:xfrm>
            <a:off x="7049729" y="1593273"/>
            <a:ext cx="1607574" cy="4170218"/>
          </a:xfrm>
          <a:prstGeom prst="rect">
            <a:avLst/>
          </a:prstGeom>
          <a:noFill/>
          <a:ln w="666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760542" y="2183849"/>
            <a:ext cx="1447800" cy="2686050"/>
          </a:xfrm>
          <a:prstGeom prst="rect">
            <a:avLst/>
          </a:prstGeom>
        </p:spPr>
      </p:pic>
      <p:sp>
        <p:nvSpPr>
          <p:cNvPr id="7" name="TextBox 6"/>
          <p:cNvSpPr txBox="1"/>
          <p:nvPr/>
        </p:nvSpPr>
        <p:spPr>
          <a:xfrm>
            <a:off x="3229897" y="398206"/>
            <a:ext cx="5897961" cy="646331"/>
          </a:xfrm>
          <a:prstGeom prst="rect">
            <a:avLst/>
          </a:prstGeom>
          <a:noFill/>
        </p:spPr>
        <p:txBody>
          <a:bodyPr wrap="none" rtlCol="0">
            <a:spAutoFit/>
          </a:bodyPr>
          <a:lstStyle/>
          <a:p>
            <a:r>
              <a:rPr lang="en-US" sz="3600" dirty="0" smtClean="0">
                <a:solidFill>
                  <a:schemeClr val="bg2">
                    <a:lumMod val="25000"/>
                  </a:schemeClr>
                </a:solidFill>
              </a:rPr>
              <a:t>Public / Private Key Encryption</a:t>
            </a:r>
            <a:endParaRPr lang="en-US" sz="3600" dirty="0">
              <a:solidFill>
                <a:schemeClr val="bg2">
                  <a:lumMod val="25000"/>
                </a:schemeClr>
              </a:solidFill>
            </a:endParaRPr>
          </a:p>
        </p:txBody>
      </p:sp>
    </p:spTree>
    <p:extLst>
      <p:ext uri="{BB962C8B-B14F-4D97-AF65-F5344CB8AC3E}">
        <p14:creationId xmlns:p14="http://schemas.microsoft.com/office/powerpoint/2010/main" val="2586115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3" name="Picture 2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0"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44" name="Picture 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52" name="Picture 5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sp>
        <p:nvSpPr>
          <p:cNvPr id="53" name="TextBox 52"/>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51" name="Picture 5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spTree>
    <p:extLst>
      <p:ext uri="{BB962C8B-B14F-4D97-AF65-F5344CB8AC3E}">
        <p14:creationId xmlns:p14="http://schemas.microsoft.com/office/powerpoint/2010/main" val="4780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9365"/>
          <a:stretch/>
        </p:blipFill>
        <p:spPr>
          <a:xfrm>
            <a:off x="2526371" y="4602302"/>
            <a:ext cx="4563746" cy="1064848"/>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39365"/>
          <a:stretch/>
        </p:blipFill>
        <p:spPr>
          <a:xfrm>
            <a:off x="977057" y="1137138"/>
            <a:ext cx="10113712" cy="2759613"/>
          </a:xfrm>
          <a:prstGeom prst="rect">
            <a:avLst/>
          </a:prstGeom>
        </p:spPr>
      </p:pic>
      <p:cxnSp>
        <p:nvCxnSpPr>
          <p:cNvPr id="5" name="Straight Connector 4"/>
          <p:cNvCxnSpPr/>
          <p:nvPr/>
        </p:nvCxnSpPr>
        <p:spPr>
          <a:xfrm>
            <a:off x="977057" y="3896751"/>
            <a:ext cx="1549314" cy="689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090117" y="3896751"/>
            <a:ext cx="4000652" cy="70555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66221" y="594008"/>
            <a:ext cx="1616145" cy="307777"/>
          </a:xfrm>
          <a:prstGeom prst="rect">
            <a:avLst/>
          </a:prstGeom>
          <a:noFill/>
        </p:spPr>
        <p:txBody>
          <a:bodyPr wrap="square" rtlCol="0">
            <a:spAutoFit/>
          </a:bodyPr>
          <a:lstStyle/>
          <a:p>
            <a:pPr algn="ctr"/>
            <a:r>
              <a:rPr lang="en-US" sz="1400" dirty="0" smtClean="0"/>
              <a:t>Meanwhile…</a:t>
            </a:r>
            <a:endParaRPr lang="en-US" sz="1400" dirty="0"/>
          </a:p>
        </p:txBody>
      </p:sp>
    </p:spTree>
    <p:extLst>
      <p:ext uri="{BB962C8B-B14F-4D97-AF65-F5344CB8AC3E}">
        <p14:creationId xmlns:p14="http://schemas.microsoft.com/office/powerpoint/2010/main" val="1120523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3" name="Picture 2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0"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41" name="Picture 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4" name="Picture 4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7" name="Picture 46"/>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sp>
        <p:nvSpPr>
          <p:cNvPr id="2" name="Oval 1"/>
          <p:cNvSpPr/>
          <p:nvPr/>
        </p:nvSpPr>
        <p:spPr>
          <a:xfrm>
            <a:off x="6614128" y="4866218"/>
            <a:ext cx="91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203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3" name="Picture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dirty="0"/>
              <a:t>iPhone</a:t>
            </a:r>
          </a:p>
        </p:txBody>
      </p:sp>
      <p:sp>
        <p:nvSpPr>
          <p:cNvPr id="30" name="TextBox 29"/>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1" name="Picture 3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2" name="TextBox 31"/>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4" name="Picture 33"/>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5" name="TextBox 34"/>
          <p:cNvSpPr txBox="1"/>
          <p:nvPr/>
        </p:nvSpPr>
        <p:spPr>
          <a:xfrm>
            <a:off x="7532944" y="1213024"/>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41" name="Picture 4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4" name="Picture 4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5" name="Picture 44"/>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6" name="TextBox 45"/>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1" name="Picture 50"/>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pic>
        <p:nvPicPr>
          <p:cNvPr id="52" name="Picture 51"/>
          <p:cNvPicPr>
            <a:picLocks noChangeAspect="1"/>
          </p:cNvPicPr>
          <p:nvPr/>
        </p:nvPicPr>
        <p:blipFill>
          <a:blip r:embed="rId20"/>
          <a:stretch>
            <a:fillRect/>
          </a:stretch>
        </p:blipFill>
        <p:spPr>
          <a:xfrm>
            <a:off x="7555992" y="5256215"/>
            <a:ext cx="325385" cy="463153"/>
          </a:xfrm>
          <a:prstGeom prst="rect">
            <a:avLst/>
          </a:prstGeom>
        </p:spPr>
      </p:pic>
      <p:sp>
        <p:nvSpPr>
          <p:cNvPr id="53" name="TextBox 52"/>
          <p:cNvSpPr txBox="1"/>
          <p:nvPr/>
        </p:nvSpPr>
        <p:spPr>
          <a:xfrm>
            <a:off x="7317148" y="4764708"/>
            <a:ext cx="703671" cy="307777"/>
          </a:xfrm>
          <a:prstGeom prst="rect">
            <a:avLst/>
          </a:prstGeom>
          <a:noFill/>
        </p:spPr>
        <p:txBody>
          <a:bodyPr wrap="square" rtlCol="0">
            <a:spAutoFit/>
          </a:bodyPr>
          <a:lstStyle/>
          <a:p>
            <a:pPr algn="ctr"/>
            <a:r>
              <a:rPr lang="en-US" sz="1400" b="1" dirty="0" smtClean="0"/>
              <a:t>Siri</a:t>
            </a:r>
            <a:endParaRPr lang="en-US" sz="1400" b="1" dirty="0"/>
          </a:p>
        </p:txBody>
      </p:sp>
    </p:spTree>
    <p:extLst>
      <p:ext uri="{BB962C8B-B14F-4D97-AF65-F5344CB8AC3E}">
        <p14:creationId xmlns:p14="http://schemas.microsoft.com/office/powerpoint/2010/main" val="3071091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3" name="Picture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dirty="0"/>
              <a:t>iPhone</a:t>
            </a:r>
          </a:p>
        </p:txBody>
      </p:sp>
      <p:sp>
        <p:nvSpPr>
          <p:cNvPr id="30" name="TextBox 29"/>
          <p:cNvSpPr txBox="1"/>
          <p:nvPr/>
        </p:nvSpPr>
        <p:spPr>
          <a:xfrm>
            <a:off x="7668985" y="4993409"/>
            <a:ext cx="703671" cy="307777"/>
          </a:xfrm>
          <a:prstGeom prst="rect">
            <a:avLst/>
          </a:prstGeom>
          <a:noFill/>
        </p:spPr>
        <p:txBody>
          <a:bodyPr wrap="square" rtlCol="0">
            <a:spAutoFit/>
          </a:bodyPr>
          <a:lstStyle/>
          <a:p>
            <a:pPr algn="ctr"/>
            <a:r>
              <a:rPr lang="en-US" sz="1400" dirty="0"/>
              <a:t>Fitbit</a:t>
            </a:r>
          </a:p>
        </p:txBody>
      </p:sp>
      <p:pic>
        <p:nvPicPr>
          <p:cNvPr id="31" name="Picture 3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2" name="TextBox 31"/>
          <p:cNvSpPr txBox="1"/>
          <p:nvPr/>
        </p:nvSpPr>
        <p:spPr>
          <a:xfrm>
            <a:off x="7448598" y="3096588"/>
            <a:ext cx="1144447" cy="523220"/>
          </a:xfrm>
          <a:prstGeom prst="rect">
            <a:avLst/>
          </a:prstGeom>
          <a:noFill/>
        </p:spPr>
        <p:txBody>
          <a:bodyPr wrap="square" rtlCol="0">
            <a:spAutoFit/>
          </a:bodyPr>
          <a:lstStyle/>
          <a:p>
            <a:pPr algn="ctr"/>
            <a:r>
              <a:rPr lang="en-US" sz="1400" dirty="0"/>
              <a:t>Watson wins</a:t>
            </a:r>
          </a:p>
          <a:p>
            <a:pPr algn="ctr"/>
            <a:r>
              <a:rPr lang="en-US" sz="1400" dirty="0"/>
              <a:t>Jeopardy</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4" name="Picture 33"/>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5" name="TextBox 34"/>
          <p:cNvSpPr txBox="1"/>
          <p:nvPr/>
        </p:nvSpPr>
        <p:spPr>
          <a:xfrm>
            <a:off x="7532944" y="1213024"/>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6" name="Picture 3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37" name="TextBox 36"/>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38" name="Picture 3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39" name="Picture 3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0" name="TextBox 39"/>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2" name="Picture 41"/>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3" name="TextBox 42"/>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6" name="TextBox 45"/>
          <p:cNvSpPr txBox="1"/>
          <p:nvPr/>
        </p:nvSpPr>
        <p:spPr>
          <a:xfrm>
            <a:off x="7939326" y="4336798"/>
            <a:ext cx="703671" cy="307777"/>
          </a:xfrm>
          <a:prstGeom prst="rect">
            <a:avLst/>
          </a:prstGeom>
          <a:noFill/>
        </p:spPr>
        <p:txBody>
          <a:bodyPr wrap="square" rtlCol="0">
            <a:spAutoFit/>
          </a:bodyPr>
          <a:lstStyle/>
          <a:p>
            <a:pPr algn="ctr"/>
            <a:r>
              <a:rPr lang="en-US" sz="1400" dirty="0"/>
              <a:t>Nest</a:t>
            </a:r>
          </a:p>
        </p:txBody>
      </p:sp>
      <p:grpSp>
        <p:nvGrpSpPr>
          <p:cNvPr id="48" name="Group 47"/>
          <p:cNvGrpSpPr/>
          <p:nvPr/>
        </p:nvGrpSpPr>
        <p:grpSpPr>
          <a:xfrm>
            <a:off x="9148268" y="4898436"/>
            <a:ext cx="961454" cy="905047"/>
            <a:chOff x="7624268" y="4898435"/>
            <a:chExt cx="961454" cy="905047"/>
          </a:xfrm>
        </p:grpSpPr>
        <p:pic>
          <p:nvPicPr>
            <p:cNvPr id="49" name="Picture 48"/>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50" name="TextBox 49"/>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2" name="Picture 1"/>
          <p:cNvPicPr>
            <a:picLocks noChangeAspect="1"/>
          </p:cNvPicPr>
          <p:nvPr/>
        </p:nvPicPr>
        <p:blipFill>
          <a:blip r:embed="rId24"/>
          <a:stretch>
            <a:fillRect/>
          </a:stretch>
        </p:blipFill>
        <p:spPr>
          <a:xfrm>
            <a:off x="7555992" y="5256215"/>
            <a:ext cx="325385" cy="463153"/>
          </a:xfrm>
          <a:prstGeom prst="rect">
            <a:avLst/>
          </a:prstGeom>
        </p:spPr>
      </p:pic>
      <p:sp>
        <p:nvSpPr>
          <p:cNvPr id="52" name="TextBox 51"/>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3" name="Picture 52"/>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spTree>
    <p:extLst>
      <p:ext uri="{BB962C8B-B14F-4D97-AF65-F5344CB8AC3E}">
        <p14:creationId xmlns:p14="http://schemas.microsoft.com/office/powerpoint/2010/main" val="115883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3" name="Picture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dirty="0"/>
              <a:t>iPhone</a:t>
            </a:r>
          </a:p>
        </p:txBody>
      </p:sp>
      <p:sp>
        <p:nvSpPr>
          <p:cNvPr id="30" name="TextBox 29"/>
          <p:cNvSpPr txBox="1"/>
          <p:nvPr/>
        </p:nvSpPr>
        <p:spPr>
          <a:xfrm>
            <a:off x="7668985" y="4993409"/>
            <a:ext cx="703671" cy="307777"/>
          </a:xfrm>
          <a:prstGeom prst="rect">
            <a:avLst/>
          </a:prstGeom>
          <a:noFill/>
        </p:spPr>
        <p:txBody>
          <a:bodyPr wrap="square" rtlCol="0">
            <a:spAutoFit/>
          </a:bodyPr>
          <a:lstStyle/>
          <a:p>
            <a:pPr algn="ctr"/>
            <a:r>
              <a:rPr lang="en-US" sz="1400" dirty="0"/>
              <a:t>Fitbit</a:t>
            </a:r>
          </a:p>
        </p:txBody>
      </p:sp>
      <p:pic>
        <p:nvPicPr>
          <p:cNvPr id="31" name="Picture 3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2" name="TextBox 31"/>
          <p:cNvSpPr txBox="1"/>
          <p:nvPr/>
        </p:nvSpPr>
        <p:spPr>
          <a:xfrm>
            <a:off x="7448598" y="3096588"/>
            <a:ext cx="1144447" cy="523220"/>
          </a:xfrm>
          <a:prstGeom prst="rect">
            <a:avLst/>
          </a:prstGeom>
          <a:noFill/>
        </p:spPr>
        <p:txBody>
          <a:bodyPr wrap="square" rtlCol="0">
            <a:spAutoFit/>
          </a:bodyPr>
          <a:lstStyle/>
          <a:p>
            <a:pPr algn="ctr"/>
            <a:r>
              <a:rPr lang="en-US" sz="1400" dirty="0"/>
              <a:t>Watson wins</a:t>
            </a:r>
          </a:p>
          <a:p>
            <a:pPr algn="ctr"/>
            <a:r>
              <a:rPr lang="en-US" sz="1400" dirty="0"/>
              <a:t>Jeopardy</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4" name="Picture 33"/>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5" name="TextBox 34"/>
          <p:cNvSpPr txBox="1"/>
          <p:nvPr/>
        </p:nvSpPr>
        <p:spPr>
          <a:xfrm>
            <a:off x="7532944" y="1213024"/>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6" name="Picture 3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37" name="TextBox 36"/>
          <p:cNvSpPr txBox="1"/>
          <p:nvPr/>
        </p:nvSpPr>
        <p:spPr>
          <a:xfrm>
            <a:off x="8537854" y="2831958"/>
            <a:ext cx="1159969" cy="523220"/>
          </a:xfrm>
          <a:prstGeom prst="rect">
            <a:avLst/>
          </a:prstGeom>
          <a:noFill/>
        </p:spPr>
        <p:txBody>
          <a:bodyPr wrap="square" rtlCol="0">
            <a:spAutoFit/>
          </a:bodyPr>
          <a:lstStyle/>
          <a:p>
            <a:pPr algn="ctr"/>
            <a:r>
              <a:rPr lang="en-US" sz="1400" dirty="0"/>
              <a:t>Autonomous</a:t>
            </a:r>
          </a:p>
          <a:p>
            <a:pPr algn="ctr"/>
            <a:r>
              <a:rPr lang="en-US" sz="1400" dirty="0"/>
              <a:t>Vehicles</a:t>
            </a:r>
          </a:p>
        </p:txBody>
      </p:sp>
      <p:pic>
        <p:nvPicPr>
          <p:cNvPr id="38" name="Picture 3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39" name="Picture 3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0" name="TextBox 39"/>
          <p:cNvSpPr txBox="1"/>
          <p:nvPr/>
        </p:nvSpPr>
        <p:spPr>
          <a:xfrm>
            <a:off x="8642996" y="4446581"/>
            <a:ext cx="1466726" cy="307777"/>
          </a:xfrm>
          <a:prstGeom prst="rect">
            <a:avLst/>
          </a:prstGeom>
          <a:noFill/>
        </p:spPr>
        <p:txBody>
          <a:bodyPr wrap="square" rtlCol="0">
            <a:spAutoFit/>
          </a:bodyPr>
          <a:lstStyle/>
          <a:p>
            <a:pPr algn="ctr"/>
            <a:r>
              <a:rPr lang="en-US" sz="1400" dirty="0"/>
              <a:t>Google Translate</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2" name="Picture 41"/>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3" name="TextBox 42"/>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dirty="0"/>
              <a:t>Watch</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6" name="TextBox 45"/>
          <p:cNvSpPr txBox="1"/>
          <p:nvPr/>
        </p:nvSpPr>
        <p:spPr>
          <a:xfrm>
            <a:off x="7939326" y="4336798"/>
            <a:ext cx="703671" cy="307777"/>
          </a:xfrm>
          <a:prstGeom prst="rect">
            <a:avLst/>
          </a:prstGeom>
          <a:noFill/>
        </p:spPr>
        <p:txBody>
          <a:bodyPr wrap="square" rtlCol="0">
            <a:spAutoFit/>
          </a:bodyPr>
          <a:lstStyle/>
          <a:p>
            <a:pPr algn="ctr"/>
            <a:r>
              <a:rPr lang="en-US" sz="1400" dirty="0"/>
              <a:t>Nest</a:t>
            </a:r>
          </a:p>
        </p:txBody>
      </p:sp>
      <p:grpSp>
        <p:nvGrpSpPr>
          <p:cNvPr id="48" name="Group 47"/>
          <p:cNvGrpSpPr/>
          <p:nvPr/>
        </p:nvGrpSpPr>
        <p:grpSpPr>
          <a:xfrm>
            <a:off x="9148268" y="4898436"/>
            <a:ext cx="961454" cy="905047"/>
            <a:chOff x="7624268" y="4898435"/>
            <a:chExt cx="961454" cy="905047"/>
          </a:xfrm>
        </p:grpSpPr>
        <p:pic>
          <p:nvPicPr>
            <p:cNvPr id="49" name="Picture 48"/>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50" name="TextBox 49"/>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a:t>
              </a:r>
              <a:r>
                <a:rPr lang="en-US" sz="1400" dirty="0"/>
                <a:t>Echo</a:t>
              </a:r>
            </a:p>
          </p:txBody>
        </p:sp>
      </p:grpSp>
      <p:pic>
        <p:nvPicPr>
          <p:cNvPr id="51" name="Picture 50"/>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pic>
        <p:nvPicPr>
          <p:cNvPr id="52" name="Picture 51"/>
          <p:cNvPicPr>
            <a:picLocks noChangeAspect="1"/>
          </p:cNvPicPr>
          <p:nvPr/>
        </p:nvPicPr>
        <p:blipFill>
          <a:blip r:embed="rId25"/>
          <a:stretch>
            <a:fillRect/>
          </a:stretch>
        </p:blipFill>
        <p:spPr>
          <a:xfrm>
            <a:off x="7555992" y="5256215"/>
            <a:ext cx="325385" cy="463153"/>
          </a:xfrm>
          <a:prstGeom prst="rect">
            <a:avLst/>
          </a:prstGeom>
        </p:spPr>
      </p:pic>
    </p:spTree>
    <p:extLst>
      <p:ext uri="{BB962C8B-B14F-4D97-AF65-F5344CB8AC3E}">
        <p14:creationId xmlns:p14="http://schemas.microsoft.com/office/powerpoint/2010/main" val="4186206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6" name="Picture 55"/>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a:t>
            </a:r>
            <a:r>
              <a:rPr lang="en-US" sz="3200" b="1" dirty="0" smtClean="0">
                <a:solidFill>
                  <a:schemeClr val="accent2">
                    <a:lumMod val="50000"/>
                  </a:schemeClr>
                </a:solidFill>
              </a:rPr>
              <a:t>, etc. digitized   </a:t>
            </a:r>
            <a:endParaRPr lang="en-US" sz="3200" b="1" dirty="0">
              <a:solidFill>
                <a:schemeClr val="accent2">
                  <a:lumMod val="50000"/>
                </a:schemeClr>
              </a:solidFill>
            </a:endParaRPr>
          </a:p>
        </p:txBody>
      </p:sp>
      <p:sp>
        <p:nvSpPr>
          <p:cNvPr id="55"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1056710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7" name="Picture 56"/>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 etc. digitized  </a:t>
            </a:r>
          </a:p>
        </p:txBody>
      </p:sp>
      <p:sp>
        <p:nvSpPr>
          <p:cNvPr id="53" name="Right Arrow 52"/>
          <p:cNvSpPr/>
          <p:nvPr/>
        </p:nvSpPr>
        <p:spPr>
          <a:xfrm>
            <a:off x="4430321" y="2911300"/>
            <a:ext cx="5869604" cy="1360063"/>
          </a:xfrm>
          <a:prstGeom prst="rightArrow">
            <a:avLst>
              <a:gd name="adj1" fmla="val 65947"/>
              <a:gd name="adj2" fmla="val 244555"/>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1">
                    <a:lumMod val="50000"/>
                  </a:schemeClr>
                </a:solidFill>
              </a:rPr>
              <a:t>Internet Age: </a:t>
            </a:r>
            <a:r>
              <a:rPr lang="en-US" sz="3200" b="1" dirty="0">
                <a:solidFill>
                  <a:schemeClr val="accent1">
                    <a:lumMod val="50000"/>
                  </a:schemeClr>
                </a:solidFill>
              </a:rPr>
              <a:t>WWW connects everything</a:t>
            </a:r>
          </a:p>
        </p:txBody>
      </p:sp>
      <p:sp>
        <p:nvSpPr>
          <p:cNvPr id="56"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1776340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7" name="Picture 56"/>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 etc. digitized  </a:t>
            </a:r>
          </a:p>
        </p:txBody>
      </p:sp>
      <p:sp>
        <p:nvSpPr>
          <p:cNvPr id="53" name="Right Arrow 52"/>
          <p:cNvSpPr/>
          <p:nvPr/>
        </p:nvSpPr>
        <p:spPr>
          <a:xfrm>
            <a:off x="4430321" y="2911300"/>
            <a:ext cx="5869604" cy="1360063"/>
          </a:xfrm>
          <a:prstGeom prst="rightArrow">
            <a:avLst>
              <a:gd name="adj1" fmla="val 65947"/>
              <a:gd name="adj2" fmla="val 244555"/>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1">
                    <a:lumMod val="50000"/>
                  </a:schemeClr>
                </a:solidFill>
              </a:rPr>
              <a:t>Internet Age: </a:t>
            </a:r>
            <a:r>
              <a:rPr lang="en-US" sz="3200" b="1" dirty="0">
                <a:solidFill>
                  <a:schemeClr val="accent1">
                    <a:lumMod val="50000"/>
                  </a:schemeClr>
                </a:solidFill>
              </a:rPr>
              <a:t>WWW connects everything</a:t>
            </a:r>
          </a:p>
        </p:txBody>
      </p:sp>
      <p:sp>
        <p:nvSpPr>
          <p:cNvPr id="54" name="Right Arrow 53"/>
          <p:cNvSpPr/>
          <p:nvPr/>
        </p:nvSpPr>
        <p:spPr>
          <a:xfrm>
            <a:off x="5736729" y="1899797"/>
            <a:ext cx="4580308" cy="968249"/>
          </a:xfrm>
          <a:prstGeom prst="rightArrow">
            <a:avLst>
              <a:gd name="adj1" fmla="val 65947"/>
              <a:gd name="adj2" fmla="val 189184"/>
            </a:avLst>
          </a:prstGeom>
          <a:solidFill>
            <a:schemeClr val="accent3">
              <a:lumMod val="75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3200" dirty="0">
                <a:solidFill>
                  <a:schemeClr val="accent3">
                    <a:lumMod val="50000"/>
                  </a:schemeClr>
                </a:solidFill>
              </a:rPr>
              <a:t> Data Age:</a:t>
            </a:r>
            <a:r>
              <a:rPr lang="en-US" sz="3200" b="1" dirty="0">
                <a:solidFill>
                  <a:schemeClr val="accent3">
                    <a:lumMod val="50000"/>
                  </a:schemeClr>
                </a:solidFill>
              </a:rPr>
              <a:t> </a:t>
            </a:r>
          </a:p>
        </p:txBody>
      </p:sp>
      <p:sp>
        <p:nvSpPr>
          <p:cNvPr id="55" name="TextBox 54"/>
          <p:cNvSpPr txBox="1"/>
          <p:nvPr/>
        </p:nvSpPr>
        <p:spPr>
          <a:xfrm>
            <a:off x="7563309" y="2087082"/>
            <a:ext cx="2159374" cy="646331"/>
          </a:xfrm>
          <a:prstGeom prst="rect">
            <a:avLst/>
          </a:prstGeom>
          <a:noFill/>
        </p:spPr>
        <p:txBody>
          <a:bodyPr wrap="none" rtlCol="0">
            <a:spAutoFit/>
          </a:bodyPr>
          <a:lstStyle/>
          <a:p>
            <a:r>
              <a:rPr lang="en-US" b="1" dirty="0">
                <a:solidFill>
                  <a:srgbClr val="3B4A1E"/>
                </a:solidFill>
              </a:rPr>
              <a:t>ubiquitous, granular,</a:t>
            </a:r>
          </a:p>
          <a:p>
            <a:r>
              <a:rPr lang="en-US" b="1" dirty="0">
                <a:solidFill>
                  <a:srgbClr val="3B4A1E"/>
                </a:solidFill>
              </a:rPr>
              <a:t>digitally stored</a:t>
            </a:r>
          </a:p>
        </p:txBody>
      </p:sp>
      <p:sp>
        <p:nvSpPr>
          <p:cNvPr id="56"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1489327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8" name="Picture 57"/>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 etc. digitized  </a:t>
            </a:r>
          </a:p>
        </p:txBody>
      </p:sp>
      <p:sp>
        <p:nvSpPr>
          <p:cNvPr id="53" name="Right Arrow 52"/>
          <p:cNvSpPr/>
          <p:nvPr/>
        </p:nvSpPr>
        <p:spPr>
          <a:xfrm>
            <a:off x="4430321" y="2911300"/>
            <a:ext cx="5869604" cy="1360063"/>
          </a:xfrm>
          <a:prstGeom prst="rightArrow">
            <a:avLst>
              <a:gd name="adj1" fmla="val 65947"/>
              <a:gd name="adj2" fmla="val 244555"/>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1">
                    <a:lumMod val="50000"/>
                  </a:schemeClr>
                </a:solidFill>
              </a:rPr>
              <a:t>Internet Age: </a:t>
            </a:r>
            <a:r>
              <a:rPr lang="en-US" sz="3200" b="1" dirty="0">
                <a:solidFill>
                  <a:schemeClr val="accent1">
                    <a:lumMod val="50000"/>
                  </a:schemeClr>
                </a:solidFill>
              </a:rPr>
              <a:t>WWW connects everything</a:t>
            </a:r>
          </a:p>
        </p:txBody>
      </p:sp>
      <p:sp>
        <p:nvSpPr>
          <p:cNvPr id="54" name="Right Arrow 53"/>
          <p:cNvSpPr/>
          <p:nvPr/>
        </p:nvSpPr>
        <p:spPr>
          <a:xfrm>
            <a:off x="5736729" y="1899797"/>
            <a:ext cx="4580308" cy="968249"/>
          </a:xfrm>
          <a:prstGeom prst="rightArrow">
            <a:avLst>
              <a:gd name="adj1" fmla="val 65947"/>
              <a:gd name="adj2" fmla="val 189184"/>
            </a:avLst>
          </a:prstGeom>
          <a:solidFill>
            <a:schemeClr val="accent3">
              <a:lumMod val="75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3200" dirty="0">
                <a:solidFill>
                  <a:schemeClr val="accent3">
                    <a:lumMod val="50000"/>
                  </a:schemeClr>
                </a:solidFill>
              </a:rPr>
              <a:t> Data Age:</a:t>
            </a:r>
            <a:r>
              <a:rPr lang="en-US" sz="3200" b="1" dirty="0">
                <a:solidFill>
                  <a:schemeClr val="accent3">
                    <a:lumMod val="50000"/>
                  </a:schemeClr>
                </a:solidFill>
              </a:rPr>
              <a:t> </a:t>
            </a:r>
          </a:p>
        </p:txBody>
      </p:sp>
      <p:sp>
        <p:nvSpPr>
          <p:cNvPr id="55" name="TextBox 54"/>
          <p:cNvSpPr txBox="1"/>
          <p:nvPr/>
        </p:nvSpPr>
        <p:spPr>
          <a:xfrm>
            <a:off x="7563309" y="2087082"/>
            <a:ext cx="2159374" cy="646331"/>
          </a:xfrm>
          <a:prstGeom prst="rect">
            <a:avLst/>
          </a:prstGeom>
          <a:noFill/>
        </p:spPr>
        <p:txBody>
          <a:bodyPr wrap="none" rtlCol="0">
            <a:spAutoFit/>
          </a:bodyPr>
          <a:lstStyle/>
          <a:p>
            <a:r>
              <a:rPr lang="en-US" b="1" dirty="0">
                <a:solidFill>
                  <a:srgbClr val="3B4A1E"/>
                </a:solidFill>
              </a:rPr>
              <a:t>ubiquitous, granular,</a:t>
            </a:r>
          </a:p>
          <a:p>
            <a:r>
              <a:rPr lang="en-US" b="1" dirty="0">
                <a:solidFill>
                  <a:srgbClr val="3B4A1E"/>
                </a:solidFill>
              </a:rPr>
              <a:t>digitally stored</a:t>
            </a:r>
          </a:p>
        </p:txBody>
      </p:sp>
      <p:sp>
        <p:nvSpPr>
          <p:cNvPr id="56" name="Right Arrow 55"/>
          <p:cNvSpPr/>
          <p:nvPr/>
        </p:nvSpPr>
        <p:spPr>
          <a:xfrm>
            <a:off x="7137991" y="1357804"/>
            <a:ext cx="3179046" cy="559510"/>
          </a:xfrm>
          <a:prstGeom prst="rightArrow">
            <a:avLst>
              <a:gd name="adj1" fmla="val 65947"/>
              <a:gd name="adj2" fmla="val 134313"/>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C00000"/>
                </a:solidFill>
              </a:rPr>
              <a:t> Machine Learning / </a:t>
            </a:r>
            <a:r>
              <a:rPr lang="en-US" sz="2000" dirty="0" smtClean="0">
                <a:solidFill>
                  <a:srgbClr val="C00000"/>
                </a:solidFill>
              </a:rPr>
              <a:t>A.I.</a:t>
            </a:r>
            <a:endParaRPr lang="en-US" sz="2000" b="1" dirty="0">
              <a:solidFill>
                <a:srgbClr val="C00000"/>
              </a:solidFill>
            </a:endParaRPr>
          </a:p>
        </p:txBody>
      </p:sp>
      <p:sp>
        <p:nvSpPr>
          <p:cNvPr id="57"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3388876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759" y="1717963"/>
            <a:ext cx="7283631" cy="3883294"/>
          </a:xfrm>
          <a:prstGeom prst="rect">
            <a:avLst/>
          </a:prstGeom>
        </p:spPr>
      </p:pic>
      <p:sp>
        <p:nvSpPr>
          <p:cNvPr id="4" name="Rectangle 3"/>
          <p:cNvSpPr/>
          <p:nvPr/>
        </p:nvSpPr>
        <p:spPr>
          <a:xfrm>
            <a:off x="7049729" y="1593273"/>
            <a:ext cx="1607574" cy="4170218"/>
          </a:xfrm>
          <a:prstGeom prst="rect">
            <a:avLst/>
          </a:prstGeom>
          <a:noFill/>
          <a:ln w="666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29897" y="398206"/>
            <a:ext cx="5897961" cy="646331"/>
          </a:xfrm>
          <a:prstGeom prst="rect">
            <a:avLst/>
          </a:prstGeom>
          <a:noFill/>
        </p:spPr>
        <p:txBody>
          <a:bodyPr wrap="none" rtlCol="0">
            <a:spAutoFit/>
          </a:bodyPr>
          <a:lstStyle/>
          <a:p>
            <a:r>
              <a:rPr lang="en-US" sz="3600" dirty="0" smtClean="0">
                <a:solidFill>
                  <a:schemeClr val="bg2">
                    <a:lumMod val="25000"/>
                  </a:schemeClr>
                </a:solidFill>
              </a:rPr>
              <a:t>Public / Private Key Encryption</a:t>
            </a:r>
            <a:endParaRPr lang="en-US" sz="3600" dirty="0">
              <a:solidFill>
                <a:schemeClr val="bg2">
                  <a:lumMod val="25000"/>
                </a:schemeClr>
              </a:solidFill>
            </a:endParaRPr>
          </a:p>
        </p:txBody>
      </p:sp>
      <p:sp>
        <p:nvSpPr>
          <p:cNvPr id="2" name="TextBox 1"/>
          <p:cNvSpPr txBox="1"/>
          <p:nvPr/>
        </p:nvSpPr>
        <p:spPr>
          <a:xfrm>
            <a:off x="9127858" y="3151778"/>
            <a:ext cx="1353256" cy="1015663"/>
          </a:xfrm>
          <a:prstGeom prst="rect">
            <a:avLst/>
          </a:prstGeom>
          <a:noFill/>
        </p:spPr>
        <p:txBody>
          <a:bodyPr wrap="none" rtlCol="0">
            <a:spAutoFit/>
          </a:bodyPr>
          <a:lstStyle/>
          <a:p>
            <a:r>
              <a:rPr lang="en-US" sz="6000" dirty="0" smtClean="0"/>
              <a:t>777</a:t>
            </a:r>
            <a:endParaRPr lang="en-US" sz="6000" dirty="0"/>
          </a:p>
        </p:txBody>
      </p:sp>
    </p:spTree>
    <p:extLst>
      <p:ext uri="{BB962C8B-B14F-4D97-AF65-F5344CB8AC3E}">
        <p14:creationId xmlns:p14="http://schemas.microsoft.com/office/powerpoint/2010/main" val="1685103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46524" y="524015"/>
            <a:ext cx="5063002" cy="5440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Advances in Machine Learning</a:t>
            </a:r>
          </a:p>
        </p:txBody>
      </p:sp>
      <p:sp>
        <p:nvSpPr>
          <p:cNvPr id="11" name="TextBox 10"/>
          <p:cNvSpPr txBox="1"/>
          <p:nvPr/>
        </p:nvSpPr>
        <p:spPr>
          <a:xfrm>
            <a:off x="3018732" y="5989821"/>
            <a:ext cx="652743" cy="369332"/>
          </a:xfrm>
          <a:prstGeom prst="rect">
            <a:avLst/>
          </a:prstGeom>
          <a:noFill/>
        </p:spPr>
        <p:txBody>
          <a:bodyPr wrap="none" rtlCol="0">
            <a:spAutoFit/>
          </a:bodyPr>
          <a:lstStyle/>
          <a:p>
            <a:r>
              <a:rPr lang="en-US" dirty="0"/>
              <a:t>2005</a:t>
            </a: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t="19994"/>
          <a:stretch/>
        </p:blipFill>
        <p:spPr>
          <a:xfrm>
            <a:off x="4969045" y="5083754"/>
            <a:ext cx="1072262" cy="6441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133" y="5017873"/>
            <a:ext cx="1185830" cy="605267"/>
          </a:xfrm>
          <a:prstGeom prst="rect">
            <a:avLst/>
          </a:prstGeom>
        </p:spPr>
      </p:pic>
      <p:sp>
        <p:nvSpPr>
          <p:cNvPr id="60" name="TextBox 59"/>
          <p:cNvSpPr txBox="1"/>
          <p:nvPr/>
        </p:nvSpPr>
        <p:spPr>
          <a:xfrm>
            <a:off x="2925014" y="4710096"/>
            <a:ext cx="1085810" cy="307777"/>
          </a:xfrm>
          <a:prstGeom prst="rect">
            <a:avLst/>
          </a:prstGeom>
          <a:noFill/>
        </p:spPr>
        <p:txBody>
          <a:bodyPr wrap="none" rtlCol="0">
            <a:spAutoFit/>
          </a:bodyPr>
          <a:lstStyle/>
          <a:p>
            <a:pPr algn="ctr"/>
            <a:r>
              <a:rPr lang="en-US" sz="1400" b="1" dirty="0"/>
              <a:t>Netflix Prize</a:t>
            </a:r>
          </a:p>
        </p:txBody>
      </p:sp>
      <p:sp>
        <p:nvSpPr>
          <p:cNvPr id="61" name="TextBox 60"/>
          <p:cNvSpPr txBox="1"/>
          <p:nvPr/>
        </p:nvSpPr>
        <p:spPr>
          <a:xfrm>
            <a:off x="5132766" y="4753873"/>
            <a:ext cx="744819" cy="338554"/>
          </a:xfrm>
          <a:prstGeom prst="rect">
            <a:avLst/>
          </a:prstGeom>
          <a:noFill/>
        </p:spPr>
        <p:txBody>
          <a:bodyPr wrap="none" rtlCol="0">
            <a:spAutoFit/>
          </a:bodyPr>
          <a:lstStyle/>
          <a:p>
            <a:r>
              <a:rPr lang="en-US" sz="1600" b="1" dirty="0" err="1"/>
              <a:t>Kaggle</a:t>
            </a:r>
            <a:endParaRPr lang="en-US" b="1" dirty="0"/>
          </a:p>
        </p:txBody>
      </p:sp>
      <p:sp>
        <p:nvSpPr>
          <p:cNvPr id="62" name="TextBox 61"/>
          <p:cNvSpPr txBox="1"/>
          <p:nvPr/>
        </p:nvSpPr>
        <p:spPr>
          <a:xfrm>
            <a:off x="5302945" y="1587830"/>
            <a:ext cx="2173763" cy="307777"/>
          </a:xfrm>
          <a:prstGeom prst="rect">
            <a:avLst/>
          </a:prstGeom>
          <a:noFill/>
        </p:spPr>
        <p:txBody>
          <a:bodyPr wrap="square" rtlCol="0">
            <a:spAutoFit/>
          </a:bodyPr>
          <a:lstStyle/>
          <a:p>
            <a:pPr algn="ctr"/>
            <a:r>
              <a:rPr lang="en-US" sz="1400" b="1" dirty="0" smtClean="0"/>
              <a:t>Watson wins Jeopardy</a:t>
            </a:r>
            <a:endParaRPr lang="en-US" sz="1400" dirty="0"/>
          </a:p>
        </p:txBody>
      </p:sp>
      <p:pic>
        <p:nvPicPr>
          <p:cNvPr id="63" name="Picture 62"/>
          <p:cNvPicPr>
            <a:picLocks noChangeAspect="1"/>
          </p:cNvPicPr>
          <p:nvPr/>
        </p:nvPicPr>
        <p:blipFill rotWithShape="1">
          <a:blip r:embed="rId4">
            <a:extLst>
              <a:ext uri="{28A0092B-C50C-407E-A947-70E740481C1C}">
                <a14:useLocalDpi xmlns:a14="http://schemas.microsoft.com/office/drawing/2010/main" val="0"/>
              </a:ext>
            </a:extLst>
          </a:blip>
          <a:srcRect l="13425" r="13483" b="31235"/>
          <a:stretch/>
        </p:blipFill>
        <p:spPr>
          <a:xfrm>
            <a:off x="5596008" y="1939923"/>
            <a:ext cx="1587639" cy="931418"/>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3999" t="22800" r="14001" b="20000"/>
          <a:stretch/>
        </p:blipFill>
        <p:spPr>
          <a:xfrm>
            <a:off x="9381888" y="5255730"/>
            <a:ext cx="377833" cy="300167"/>
          </a:xfrm>
          <a:prstGeom prst="rect">
            <a:avLst/>
          </a:prstGeom>
        </p:spPr>
      </p:pic>
      <p:sp>
        <p:nvSpPr>
          <p:cNvPr id="65" name="TextBox 64"/>
          <p:cNvSpPr txBox="1"/>
          <p:nvPr/>
        </p:nvSpPr>
        <p:spPr>
          <a:xfrm>
            <a:off x="8702891" y="3843589"/>
            <a:ext cx="1407529" cy="523220"/>
          </a:xfrm>
          <a:prstGeom prst="rect">
            <a:avLst/>
          </a:prstGeom>
          <a:noFill/>
        </p:spPr>
        <p:txBody>
          <a:bodyPr wrap="square" rtlCol="0">
            <a:spAutoFit/>
          </a:bodyPr>
          <a:lstStyle/>
          <a:p>
            <a:pPr algn="ctr"/>
            <a:r>
              <a:rPr lang="en-US" sz="1400" b="1" dirty="0"/>
              <a:t>Voice</a:t>
            </a:r>
            <a:r>
              <a:rPr lang="en-US" sz="1400" dirty="0"/>
              <a:t>-enabled Home</a:t>
            </a:r>
            <a:r>
              <a:rPr lang="en-US" sz="1400" b="1" dirty="0"/>
              <a:t> </a:t>
            </a:r>
            <a:r>
              <a:rPr lang="en-US" sz="1400" dirty="0"/>
              <a:t>Assistants</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val="0"/>
              </a:ext>
            </a:extLst>
          </a:blip>
          <a:srcRect l="15093" r="38162"/>
          <a:stretch/>
        </p:blipFill>
        <p:spPr>
          <a:xfrm>
            <a:off x="5695370" y="3385795"/>
            <a:ext cx="828252" cy="989002"/>
          </a:xfrm>
          <a:prstGeom prst="rect">
            <a:avLst/>
          </a:prstGeom>
        </p:spPr>
      </p:pic>
      <p:sp>
        <p:nvSpPr>
          <p:cNvPr id="67" name="TextBox 66"/>
          <p:cNvSpPr txBox="1"/>
          <p:nvPr/>
        </p:nvSpPr>
        <p:spPr>
          <a:xfrm>
            <a:off x="5571938" y="3117397"/>
            <a:ext cx="1000344" cy="307777"/>
          </a:xfrm>
          <a:prstGeom prst="rect">
            <a:avLst/>
          </a:prstGeom>
          <a:noFill/>
        </p:spPr>
        <p:txBody>
          <a:bodyPr wrap="square" rtlCol="0">
            <a:spAutoFit/>
          </a:bodyPr>
          <a:lstStyle/>
          <a:p>
            <a:pPr algn="ctr"/>
            <a:r>
              <a:rPr lang="en-US" sz="1400" b="1" dirty="0"/>
              <a:t>Siri</a:t>
            </a:r>
            <a:endParaRPr lang="en-US" sz="1400" dirty="0"/>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r="33389"/>
          <a:stretch/>
        </p:blipFill>
        <p:spPr>
          <a:xfrm>
            <a:off x="9341947" y="4413415"/>
            <a:ext cx="446514" cy="670339"/>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10124" t="34597" r="6375" b="32464"/>
          <a:stretch/>
        </p:blipFill>
        <p:spPr>
          <a:xfrm>
            <a:off x="7267632" y="2601616"/>
            <a:ext cx="2909273" cy="750575"/>
          </a:xfrm>
          <a:prstGeom prst="rect">
            <a:avLst/>
          </a:prstGeom>
        </p:spPr>
      </p:pic>
      <p:sp>
        <p:nvSpPr>
          <p:cNvPr id="70" name="TextBox 69"/>
          <p:cNvSpPr txBox="1"/>
          <p:nvPr/>
        </p:nvSpPr>
        <p:spPr>
          <a:xfrm>
            <a:off x="7649047" y="2240086"/>
            <a:ext cx="2611843" cy="584775"/>
          </a:xfrm>
          <a:prstGeom prst="rect">
            <a:avLst/>
          </a:prstGeom>
          <a:noFill/>
        </p:spPr>
        <p:txBody>
          <a:bodyPr wrap="square" rtlCol="0">
            <a:spAutoFit/>
          </a:bodyPr>
          <a:lstStyle/>
          <a:p>
            <a:r>
              <a:rPr lang="en-US" sz="1600" b="1" dirty="0" smtClean="0"/>
              <a:t>Autonomous vehicles</a:t>
            </a:r>
            <a:endParaRPr lang="en-US" sz="1600" b="1" dirty="0"/>
          </a:p>
          <a:p>
            <a:endParaRPr lang="en-US" sz="1600" b="1" dirty="0"/>
          </a:p>
        </p:txBody>
      </p:sp>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010824" y="3963639"/>
            <a:ext cx="1581041" cy="765020"/>
          </a:xfrm>
          <a:prstGeom prst="rect">
            <a:avLst/>
          </a:prstGeom>
        </p:spPr>
      </p:pic>
      <p:sp>
        <p:nvSpPr>
          <p:cNvPr id="72" name="TextBox 71"/>
          <p:cNvSpPr txBox="1"/>
          <p:nvPr/>
        </p:nvSpPr>
        <p:spPr>
          <a:xfrm>
            <a:off x="4091329" y="3660265"/>
            <a:ext cx="1490453" cy="307777"/>
          </a:xfrm>
          <a:prstGeom prst="rect">
            <a:avLst/>
          </a:prstGeom>
          <a:noFill/>
        </p:spPr>
        <p:txBody>
          <a:bodyPr wrap="square" rtlCol="0">
            <a:spAutoFit/>
          </a:bodyPr>
          <a:lstStyle/>
          <a:p>
            <a:pPr algn="ctr"/>
            <a:r>
              <a:rPr lang="en-US" sz="1400" b="1" dirty="0"/>
              <a:t>Face recognition</a:t>
            </a:r>
            <a:endParaRPr lang="en-US" sz="1400" dirty="0"/>
          </a:p>
        </p:txBody>
      </p:sp>
      <p:sp>
        <p:nvSpPr>
          <p:cNvPr id="24" name="Left-Right Arrow 23"/>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29" name="TextBox 28"/>
          <p:cNvSpPr txBox="1"/>
          <p:nvPr/>
        </p:nvSpPr>
        <p:spPr>
          <a:xfrm>
            <a:off x="5214763" y="5949333"/>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410794" y="5946916"/>
            <a:ext cx="652743" cy="369332"/>
          </a:xfrm>
          <a:prstGeom prst="rect">
            <a:avLst/>
          </a:prstGeom>
          <a:noFill/>
        </p:spPr>
        <p:txBody>
          <a:bodyPr wrap="none" rtlCol="0">
            <a:spAutoFit/>
          </a:bodyPr>
          <a:lstStyle/>
          <a:p>
            <a:r>
              <a:rPr lang="en-US" dirty="0" smtClean="0"/>
              <a:t>2015</a:t>
            </a:r>
            <a:endParaRPr lang="en-US"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0792" y="4247228"/>
            <a:ext cx="1789800" cy="1048038"/>
          </a:xfrm>
          <a:prstGeom prst="rect">
            <a:avLst/>
          </a:prstGeom>
        </p:spPr>
      </p:pic>
      <p:sp>
        <p:nvSpPr>
          <p:cNvPr id="32" name="TextBox 31"/>
          <p:cNvSpPr txBox="1"/>
          <p:nvPr/>
        </p:nvSpPr>
        <p:spPr>
          <a:xfrm>
            <a:off x="7285405" y="3908246"/>
            <a:ext cx="1000344" cy="307777"/>
          </a:xfrm>
          <a:prstGeom prst="rect">
            <a:avLst/>
          </a:prstGeom>
          <a:noFill/>
        </p:spPr>
        <p:txBody>
          <a:bodyPr wrap="square" rtlCol="0">
            <a:spAutoFit/>
          </a:bodyPr>
          <a:lstStyle/>
          <a:p>
            <a:pPr algn="ctr"/>
            <a:r>
              <a:rPr lang="en-US" sz="1400" b="1" dirty="0" err="1" smtClean="0"/>
              <a:t>Chatbots</a:t>
            </a:r>
            <a:endParaRPr lang="en-US" sz="1400" dirty="0"/>
          </a:p>
        </p:txBody>
      </p:sp>
    </p:spTree>
    <p:extLst>
      <p:ext uri="{BB962C8B-B14F-4D97-AF65-F5344CB8AC3E}">
        <p14:creationId xmlns:p14="http://schemas.microsoft.com/office/powerpoint/2010/main" val="4225877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46524" y="524015"/>
            <a:ext cx="5063002" cy="5440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Advances in Machine Learning</a:t>
            </a:r>
          </a:p>
        </p:txBody>
      </p:sp>
      <p:sp>
        <p:nvSpPr>
          <p:cNvPr id="11" name="TextBox 10"/>
          <p:cNvSpPr txBox="1"/>
          <p:nvPr/>
        </p:nvSpPr>
        <p:spPr>
          <a:xfrm>
            <a:off x="3018732" y="5989821"/>
            <a:ext cx="652743" cy="369332"/>
          </a:xfrm>
          <a:prstGeom prst="rect">
            <a:avLst/>
          </a:prstGeom>
          <a:noFill/>
        </p:spPr>
        <p:txBody>
          <a:bodyPr wrap="none" rtlCol="0">
            <a:spAutoFit/>
          </a:bodyPr>
          <a:lstStyle/>
          <a:p>
            <a:r>
              <a:rPr lang="en-US" dirty="0"/>
              <a:t>2005</a:t>
            </a: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t="19994"/>
          <a:stretch/>
        </p:blipFill>
        <p:spPr>
          <a:xfrm>
            <a:off x="4969045" y="5083754"/>
            <a:ext cx="1072262" cy="6441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133" y="5017873"/>
            <a:ext cx="1185830" cy="605267"/>
          </a:xfrm>
          <a:prstGeom prst="rect">
            <a:avLst/>
          </a:prstGeom>
        </p:spPr>
      </p:pic>
      <p:sp>
        <p:nvSpPr>
          <p:cNvPr id="60" name="TextBox 59"/>
          <p:cNvSpPr txBox="1"/>
          <p:nvPr/>
        </p:nvSpPr>
        <p:spPr>
          <a:xfrm>
            <a:off x="2925014" y="4710096"/>
            <a:ext cx="1085810" cy="307777"/>
          </a:xfrm>
          <a:prstGeom prst="rect">
            <a:avLst/>
          </a:prstGeom>
          <a:noFill/>
        </p:spPr>
        <p:txBody>
          <a:bodyPr wrap="none" rtlCol="0">
            <a:spAutoFit/>
          </a:bodyPr>
          <a:lstStyle/>
          <a:p>
            <a:pPr algn="ctr"/>
            <a:r>
              <a:rPr lang="en-US" sz="1400" b="1" dirty="0"/>
              <a:t>Netflix Prize</a:t>
            </a:r>
          </a:p>
        </p:txBody>
      </p:sp>
      <p:sp>
        <p:nvSpPr>
          <p:cNvPr id="61" name="TextBox 60"/>
          <p:cNvSpPr txBox="1"/>
          <p:nvPr/>
        </p:nvSpPr>
        <p:spPr>
          <a:xfrm>
            <a:off x="5132766" y="4753873"/>
            <a:ext cx="744819" cy="338554"/>
          </a:xfrm>
          <a:prstGeom prst="rect">
            <a:avLst/>
          </a:prstGeom>
          <a:noFill/>
        </p:spPr>
        <p:txBody>
          <a:bodyPr wrap="none" rtlCol="0">
            <a:spAutoFit/>
          </a:bodyPr>
          <a:lstStyle/>
          <a:p>
            <a:r>
              <a:rPr lang="en-US" sz="1600" b="1" dirty="0" err="1"/>
              <a:t>Kaggle</a:t>
            </a:r>
            <a:endParaRPr lang="en-US" b="1" dirty="0"/>
          </a:p>
        </p:txBody>
      </p:sp>
      <p:sp>
        <p:nvSpPr>
          <p:cNvPr id="62" name="TextBox 61"/>
          <p:cNvSpPr txBox="1"/>
          <p:nvPr/>
        </p:nvSpPr>
        <p:spPr>
          <a:xfrm>
            <a:off x="5302945" y="1587830"/>
            <a:ext cx="2173763" cy="307777"/>
          </a:xfrm>
          <a:prstGeom prst="rect">
            <a:avLst/>
          </a:prstGeom>
          <a:noFill/>
        </p:spPr>
        <p:txBody>
          <a:bodyPr wrap="square" rtlCol="0">
            <a:spAutoFit/>
          </a:bodyPr>
          <a:lstStyle/>
          <a:p>
            <a:pPr algn="ctr"/>
            <a:r>
              <a:rPr lang="en-US" sz="1400" b="1" dirty="0" smtClean="0"/>
              <a:t>Watson wins Jeopardy</a:t>
            </a:r>
            <a:endParaRPr lang="en-US" sz="1400" dirty="0"/>
          </a:p>
        </p:txBody>
      </p:sp>
      <p:pic>
        <p:nvPicPr>
          <p:cNvPr id="63" name="Picture 62"/>
          <p:cNvPicPr>
            <a:picLocks noChangeAspect="1"/>
          </p:cNvPicPr>
          <p:nvPr/>
        </p:nvPicPr>
        <p:blipFill rotWithShape="1">
          <a:blip r:embed="rId4">
            <a:extLst>
              <a:ext uri="{28A0092B-C50C-407E-A947-70E740481C1C}">
                <a14:useLocalDpi xmlns:a14="http://schemas.microsoft.com/office/drawing/2010/main" val="0"/>
              </a:ext>
            </a:extLst>
          </a:blip>
          <a:srcRect l="13425" r="13483" b="31235"/>
          <a:stretch/>
        </p:blipFill>
        <p:spPr>
          <a:xfrm>
            <a:off x="5596008" y="1939923"/>
            <a:ext cx="1587639" cy="931418"/>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3999" t="22800" r="14001" b="20000"/>
          <a:stretch/>
        </p:blipFill>
        <p:spPr>
          <a:xfrm>
            <a:off x="9381888" y="5255730"/>
            <a:ext cx="377833" cy="300167"/>
          </a:xfrm>
          <a:prstGeom prst="rect">
            <a:avLst/>
          </a:prstGeom>
        </p:spPr>
      </p:pic>
      <p:sp>
        <p:nvSpPr>
          <p:cNvPr id="65" name="TextBox 64"/>
          <p:cNvSpPr txBox="1"/>
          <p:nvPr/>
        </p:nvSpPr>
        <p:spPr>
          <a:xfrm>
            <a:off x="8702891" y="3843589"/>
            <a:ext cx="1407529" cy="523220"/>
          </a:xfrm>
          <a:prstGeom prst="rect">
            <a:avLst/>
          </a:prstGeom>
          <a:noFill/>
        </p:spPr>
        <p:txBody>
          <a:bodyPr wrap="square" rtlCol="0">
            <a:spAutoFit/>
          </a:bodyPr>
          <a:lstStyle/>
          <a:p>
            <a:pPr algn="ctr"/>
            <a:r>
              <a:rPr lang="en-US" sz="1400" b="1" dirty="0"/>
              <a:t>Voice</a:t>
            </a:r>
            <a:r>
              <a:rPr lang="en-US" sz="1400" dirty="0"/>
              <a:t>-enabled Home</a:t>
            </a:r>
            <a:r>
              <a:rPr lang="en-US" sz="1400" b="1" dirty="0"/>
              <a:t> </a:t>
            </a:r>
            <a:r>
              <a:rPr lang="en-US" sz="1400" dirty="0"/>
              <a:t>Assistants</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val="0"/>
              </a:ext>
            </a:extLst>
          </a:blip>
          <a:srcRect l="15093" r="38162"/>
          <a:stretch/>
        </p:blipFill>
        <p:spPr>
          <a:xfrm>
            <a:off x="5695370" y="3385795"/>
            <a:ext cx="828252" cy="989002"/>
          </a:xfrm>
          <a:prstGeom prst="rect">
            <a:avLst/>
          </a:prstGeom>
        </p:spPr>
      </p:pic>
      <p:sp>
        <p:nvSpPr>
          <p:cNvPr id="67" name="TextBox 66"/>
          <p:cNvSpPr txBox="1"/>
          <p:nvPr/>
        </p:nvSpPr>
        <p:spPr>
          <a:xfrm>
            <a:off x="5571938" y="3117397"/>
            <a:ext cx="1000344" cy="307777"/>
          </a:xfrm>
          <a:prstGeom prst="rect">
            <a:avLst/>
          </a:prstGeom>
          <a:noFill/>
        </p:spPr>
        <p:txBody>
          <a:bodyPr wrap="square" rtlCol="0">
            <a:spAutoFit/>
          </a:bodyPr>
          <a:lstStyle/>
          <a:p>
            <a:pPr algn="ctr"/>
            <a:r>
              <a:rPr lang="en-US" sz="1400" b="1" dirty="0"/>
              <a:t>Siri</a:t>
            </a:r>
            <a:endParaRPr lang="en-US" sz="1400" dirty="0"/>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r="33389"/>
          <a:stretch/>
        </p:blipFill>
        <p:spPr>
          <a:xfrm>
            <a:off x="9341947" y="4413415"/>
            <a:ext cx="446514" cy="670339"/>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10124" t="34597" r="6375" b="32464"/>
          <a:stretch/>
        </p:blipFill>
        <p:spPr>
          <a:xfrm>
            <a:off x="7267632" y="2601616"/>
            <a:ext cx="2909273" cy="750575"/>
          </a:xfrm>
          <a:prstGeom prst="rect">
            <a:avLst/>
          </a:prstGeom>
        </p:spPr>
      </p:pic>
      <p:sp>
        <p:nvSpPr>
          <p:cNvPr id="70" name="TextBox 69"/>
          <p:cNvSpPr txBox="1"/>
          <p:nvPr/>
        </p:nvSpPr>
        <p:spPr>
          <a:xfrm>
            <a:off x="7649047" y="2240086"/>
            <a:ext cx="2611843" cy="584775"/>
          </a:xfrm>
          <a:prstGeom prst="rect">
            <a:avLst/>
          </a:prstGeom>
          <a:noFill/>
        </p:spPr>
        <p:txBody>
          <a:bodyPr wrap="square" rtlCol="0">
            <a:spAutoFit/>
          </a:bodyPr>
          <a:lstStyle/>
          <a:p>
            <a:r>
              <a:rPr lang="en-US" sz="1600" b="1" dirty="0" smtClean="0"/>
              <a:t>Autonomous vehicles</a:t>
            </a:r>
            <a:endParaRPr lang="en-US" sz="1600" b="1" dirty="0"/>
          </a:p>
          <a:p>
            <a:endParaRPr lang="en-US" sz="1600" b="1" dirty="0"/>
          </a:p>
        </p:txBody>
      </p:sp>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010824" y="3963639"/>
            <a:ext cx="1581041" cy="765020"/>
          </a:xfrm>
          <a:prstGeom prst="rect">
            <a:avLst/>
          </a:prstGeom>
        </p:spPr>
      </p:pic>
      <p:sp>
        <p:nvSpPr>
          <p:cNvPr id="72" name="TextBox 71"/>
          <p:cNvSpPr txBox="1"/>
          <p:nvPr/>
        </p:nvSpPr>
        <p:spPr>
          <a:xfrm>
            <a:off x="4091329" y="3660265"/>
            <a:ext cx="1490453" cy="307777"/>
          </a:xfrm>
          <a:prstGeom prst="rect">
            <a:avLst/>
          </a:prstGeom>
          <a:noFill/>
        </p:spPr>
        <p:txBody>
          <a:bodyPr wrap="square" rtlCol="0">
            <a:spAutoFit/>
          </a:bodyPr>
          <a:lstStyle/>
          <a:p>
            <a:pPr algn="ctr"/>
            <a:r>
              <a:rPr lang="en-US" sz="1400" b="1" dirty="0"/>
              <a:t>Face recognition</a:t>
            </a:r>
            <a:endParaRPr lang="en-US" sz="1400" dirty="0"/>
          </a:p>
        </p:txBody>
      </p:sp>
      <p:sp>
        <p:nvSpPr>
          <p:cNvPr id="24" name="Left-Right Arrow 23"/>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29" name="TextBox 28"/>
          <p:cNvSpPr txBox="1"/>
          <p:nvPr/>
        </p:nvSpPr>
        <p:spPr>
          <a:xfrm>
            <a:off x="5214763" y="5949333"/>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410794" y="5946916"/>
            <a:ext cx="652743" cy="369332"/>
          </a:xfrm>
          <a:prstGeom prst="rect">
            <a:avLst/>
          </a:prstGeom>
          <a:noFill/>
        </p:spPr>
        <p:txBody>
          <a:bodyPr wrap="none" rtlCol="0">
            <a:spAutoFit/>
          </a:bodyPr>
          <a:lstStyle/>
          <a:p>
            <a:r>
              <a:rPr lang="en-US" dirty="0" smtClean="0"/>
              <a:t>2015</a:t>
            </a:r>
            <a:endParaRPr lang="en-US"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0792" y="4247228"/>
            <a:ext cx="1789800" cy="1048038"/>
          </a:xfrm>
          <a:prstGeom prst="rect">
            <a:avLst/>
          </a:prstGeom>
        </p:spPr>
      </p:pic>
      <p:sp>
        <p:nvSpPr>
          <p:cNvPr id="32" name="TextBox 31"/>
          <p:cNvSpPr txBox="1"/>
          <p:nvPr/>
        </p:nvSpPr>
        <p:spPr>
          <a:xfrm>
            <a:off x="7285405" y="3908246"/>
            <a:ext cx="1000344" cy="307777"/>
          </a:xfrm>
          <a:prstGeom prst="rect">
            <a:avLst/>
          </a:prstGeom>
          <a:noFill/>
        </p:spPr>
        <p:txBody>
          <a:bodyPr wrap="square" rtlCol="0">
            <a:spAutoFit/>
          </a:bodyPr>
          <a:lstStyle/>
          <a:p>
            <a:pPr algn="ctr"/>
            <a:r>
              <a:rPr lang="en-US" sz="1400" b="1" dirty="0" err="1" smtClean="0"/>
              <a:t>Chatbots</a:t>
            </a:r>
            <a:endParaRPr lang="en-US" sz="1400" dirty="0"/>
          </a:p>
        </p:txBody>
      </p:sp>
      <p:sp>
        <p:nvSpPr>
          <p:cNvPr id="25" name="Rectangle 24"/>
          <p:cNvSpPr/>
          <p:nvPr/>
        </p:nvSpPr>
        <p:spPr>
          <a:xfrm>
            <a:off x="2362562" y="1371600"/>
            <a:ext cx="7898328" cy="43787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494537" y="1295623"/>
            <a:ext cx="3656835" cy="1723549"/>
          </a:xfrm>
          <a:prstGeom prst="rect">
            <a:avLst/>
          </a:prstGeom>
          <a:noFill/>
        </p:spPr>
        <p:txBody>
          <a:bodyPr wrap="none" rtlCol="0">
            <a:spAutoFit/>
          </a:bodyPr>
          <a:lstStyle/>
          <a:p>
            <a:r>
              <a:rPr lang="en-US" sz="2400" b="1" dirty="0">
                <a:solidFill>
                  <a:schemeClr val="accent1">
                    <a:lumMod val="50000"/>
                  </a:schemeClr>
                </a:solidFill>
              </a:rPr>
              <a:t>Image/Pattern </a:t>
            </a:r>
            <a:r>
              <a:rPr lang="en-US" sz="2400" b="1" dirty="0" smtClean="0">
                <a:solidFill>
                  <a:schemeClr val="accent1">
                    <a:lumMod val="50000"/>
                  </a:schemeClr>
                </a:solidFill>
              </a:rPr>
              <a:t>Recognition</a:t>
            </a:r>
            <a:r>
              <a:rPr lang="en-US" sz="1000" dirty="0">
                <a:solidFill>
                  <a:schemeClr val="accent1">
                    <a:lumMod val="50000"/>
                  </a:schemeClr>
                </a:solidFill>
              </a:rPr>
              <a:t> </a:t>
            </a:r>
            <a:br>
              <a:rPr lang="en-US" sz="1000" dirty="0">
                <a:solidFill>
                  <a:schemeClr val="accent1">
                    <a:lumMod val="50000"/>
                  </a:schemeClr>
                </a:solidFill>
              </a:rPr>
            </a:b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Classification</a:t>
            </a: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Identification</a:t>
            </a:r>
          </a:p>
          <a:p>
            <a:pPr marL="285750" indent="-285750">
              <a:buFont typeface="Arial" panose="020B0604020202020204" pitchFamily="34" charset="0"/>
              <a:buChar char="•"/>
            </a:pPr>
            <a:r>
              <a:rPr lang="en-US" sz="2400" dirty="0" smtClean="0">
                <a:solidFill>
                  <a:schemeClr val="accent1">
                    <a:lumMod val="50000"/>
                  </a:schemeClr>
                </a:solidFill>
              </a:rPr>
              <a:t>Prediction</a:t>
            </a:r>
            <a:endParaRPr lang="en-US" sz="2400" dirty="0">
              <a:solidFill>
                <a:schemeClr val="accent1">
                  <a:lumMod val="50000"/>
                </a:schemeClr>
              </a:solidFill>
            </a:endParaRPr>
          </a:p>
        </p:txBody>
      </p:sp>
    </p:spTree>
    <p:extLst>
      <p:ext uri="{BB962C8B-B14F-4D97-AF65-F5344CB8AC3E}">
        <p14:creationId xmlns:p14="http://schemas.microsoft.com/office/powerpoint/2010/main" val="2183892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46524" y="524015"/>
            <a:ext cx="5063002" cy="5440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Advances in Machine Learning</a:t>
            </a:r>
          </a:p>
        </p:txBody>
      </p:sp>
      <p:sp>
        <p:nvSpPr>
          <p:cNvPr id="11" name="TextBox 10"/>
          <p:cNvSpPr txBox="1"/>
          <p:nvPr/>
        </p:nvSpPr>
        <p:spPr>
          <a:xfrm>
            <a:off x="3018732" y="5989821"/>
            <a:ext cx="652743" cy="369332"/>
          </a:xfrm>
          <a:prstGeom prst="rect">
            <a:avLst/>
          </a:prstGeom>
          <a:noFill/>
        </p:spPr>
        <p:txBody>
          <a:bodyPr wrap="none" rtlCol="0">
            <a:spAutoFit/>
          </a:bodyPr>
          <a:lstStyle/>
          <a:p>
            <a:r>
              <a:rPr lang="en-US" dirty="0"/>
              <a:t>2005</a:t>
            </a: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t="19994"/>
          <a:stretch/>
        </p:blipFill>
        <p:spPr>
          <a:xfrm>
            <a:off x="4969045" y="5083754"/>
            <a:ext cx="1072262" cy="6441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133" y="5017873"/>
            <a:ext cx="1185830" cy="605267"/>
          </a:xfrm>
          <a:prstGeom prst="rect">
            <a:avLst/>
          </a:prstGeom>
        </p:spPr>
      </p:pic>
      <p:sp>
        <p:nvSpPr>
          <p:cNvPr id="60" name="TextBox 59"/>
          <p:cNvSpPr txBox="1"/>
          <p:nvPr/>
        </p:nvSpPr>
        <p:spPr>
          <a:xfrm>
            <a:off x="2925014" y="4710096"/>
            <a:ext cx="1085810" cy="307777"/>
          </a:xfrm>
          <a:prstGeom prst="rect">
            <a:avLst/>
          </a:prstGeom>
          <a:noFill/>
        </p:spPr>
        <p:txBody>
          <a:bodyPr wrap="none" rtlCol="0">
            <a:spAutoFit/>
          </a:bodyPr>
          <a:lstStyle/>
          <a:p>
            <a:pPr algn="ctr"/>
            <a:r>
              <a:rPr lang="en-US" sz="1400" b="1" dirty="0"/>
              <a:t>Netflix Prize</a:t>
            </a:r>
          </a:p>
        </p:txBody>
      </p:sp>
      <p:sp>
        <p:nvSpPr>
          <p:cNvPr id="61" name="TextBox 60"/>
          <p:cNvSpPr txBox="1"/>
          <p:nvPr/>
        </p:nvSpPr>
        <p:spPr>
          <a:xfrm>
            <a:off x="5132766" y="4753873"/>
            <a:ext cx="744819" cy="338554"/>
          </a:xfrm>
          <a:prstGeom prst="rect">
            <a:avLst/>
          </a:prstGeom>
          <a:noFill/>
        </p:spPr>
        <p:txBody>
          <a:bodyPr wrap="none" rtlCol="0">
            <a:spAutoFit/>
          </a:bodyPr>
          <a:lstStyle/>
          <a:p>
            <a:r>
              <a:rPr lang="en-US" sz="1600" b="1" dirty="0" err="1"/>
              <a:t>Kaggle</a:t>
            </a:r>
            <a:endParaRPr lang="en-US" b="1" dirty="0"/>
          </a:p>
        </p:txBody>
      </p:sp>
      <p:sp>
        <p:nvSpPr>
          <p:cNvPr id="62" name="TextBox 61"/>
          <p:cNvSpPr txBox="1"/>
          <p:nvPr/>
        </p:nvSpPr>
        <p:spPr>
          <a:xfrm>
            <a:off x="5302945" y="1587830"/>
            <a:ext cx="2173763" cy="307777"/>
          </a:xfrm>
          <a:prstGeom prst="rect">
            <a:avLst/>
          </a:prstGeom>
          <a:noFill/>
        </p:spPr>
        <p:txBody>
          <a:bodyPr wrap="square" rtlCol="0">
            <a:spAutoFit/>
          </a:bodyPr>
          <a:lstStyle/>
          <a:p>
            <a:pPr algn="ctr"/>
            <a:r>
              <a:rPr lang="en-US" sz="1400" b="1" dirty="0" smtClean="0"/>
              <a:t>Watson wins Jeopardy</a:t>
            </a:r>
            <a:endParaRPr lang="en-US" sz="1400" dirty="0"/>
          </a:p>
        </p:txBody>
      </p:sp>
      <p:pic>
        <p:nvPicPr>
          <p:cNvPr id="63" name="Picture 62"/>
          <p:cNvPicPr>
            <a:picLocks noChangeAspect="1"/>
          </p:cNvPicPr>
          <p:nvPr/>
        </p:nvPicPr>
        <p:blipFill rotWithShape="1">
          <a:blip r:embed="rId4">
            <a:extLst>
              <a:ext uri="{28A0092B-C50C-407E-A947-70E740481C1C}">
                <a14:useLocalDpi xmlns:a14="http://schemas.microsoft.com/office/drawing/2010/main" val="0"/>
              </a:ext>
            </a:extLst>
          </a:blip>
          <a:srcRect l="13425" r="13483" b="31235"/>
          <a:stretch/>
        </p:blipFill>
        <p:spPr>
          <a:xfrm>
            <a:off x="5596008" y="1939923"/>
            <a:ext cx="1587639" cy="931418"/>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3999" t="22800" r="14001" b="20000"/>
          <a:stretch/>
        </p:blipFill>
        <p:spPr>
          <a:xfrm>
            <a:off x="9381888" y="5255730"/>
            <a:ext cx="377833" cy="300167"/>
          </a:xfrm>
          <a:prstGeom prst="rect">
            <a:avLst/>
          </a:prstGeom>
        </p:spPr>
      </p:pic>
      <p:sp>
        <p:nvSpPr>
          <p:cNvPr id="65" name="TextBox 64"/>
          <p:cNvSpPr txBox="1"/>
          <p:nvPr/>
        </p:nvSpPr>
        <p:spPr>
          <a:xfrm>
            <a:off x="8702891" y="3843589"/>
            <a:ext cx="1407529" cy="523220"/>
          </a:xfrm>
          <a:prstGeom prst="rect">
            <a:avLst/>
          </a:prstGeom>
          <a:noFill/>
        </p:spPr>
        <p:txBody>
          <a:bodyPr wrap="square" rtlCol="0">
            <a:spAutoFit/>
          </a:bodyPr>
          <a:lstStyle/>
          <a:p>
            <a:pPr algn="ctr"/>
            <a:r>
              <a:rPr lang="en-US" sz="1400" b="1" dirty="0"/>
              <a:t>Voice</a:t>
            </a:r>
            <a:r>
              <a:rPr lang="en-US" sz="1400" dirty="0"/>
              <a:t>-enabled Home</a:t>
            </a:r>
            <a:r>
              <a:rPr lang="en-US" sz="1400" b="1" dirty="0"/>
              <a:t> </a:t>
            </a:r>
            <a:r>
              <a:rPr lang="en-US" sz="1400" dirty="0"/>
              <a:t>Assistants</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val="0"/>
              </a:ext>
            </a:extLst>
          </a:blip>
          <a:srcRect l="15093" r="38162"/>
          <a:stretch/>
        </p:blipFill>
        <p:spPr>
          <a:xfrm>
            <a:off x="5695370" y="3385795"/>
            <a:ext cx="828252" cy="989002"/>
          </a:xfrm>
          <a:prstGeom prst="rect">
            <a:avLst/>
          </a:prstGeom>
        </p:spPr>
      </p:pic>
      <p:sp>
        <p:nvSpPr>
          <p:cNvPr id="67" name="TextBox 66"/>
          <p:cNvSpPr txBox="1"/>
          <p:nvPr/>
        </p:nvSpPr>
        <p:spPr>
          <a:xfrm>
            <a:off x="5571938" y="3117397"/>
            <a:ext cx="1000344" cy="307777"/>
          </a:xfrm>
          <a:prstGeom prst="rect">
            <a:avLst/>
          </a:prstGeom>
          <a:noFill/>
        </p:spPr>
        <p:txBody>
          <a:bodyPr wrap="square" rtlCol="0">
            <a:spAutoFit/>
          </a:bodyPr>
          <a:lstStyle/>
          <a:p>
            <a:pPr algn="ctr"/>
            <a:r>
              <a:rPr lang="en-US" sz="1400" b="1" dirty="0"/>
              <a:t>Siri</a:t>
            </a:r>
            <a:endParaRPr lang="en-US" sz="1400" dirty="0"/>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r="33389"/>
          <a:stretch/>
        </p:blipFill>
        <p:spPr>
          <a:xfrm>
            <a:off x="9341947" y="4413415"/>
            <a:ext cx="446514" cy="670339"/>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10124" t="34597" r="6375" b="32464"/>
          <a:stretch/>
        </p:blipFill>
        <p:spPr>
          <a:xfrm>
            <a:off x="7267632" y="2601616"/>
            <a:ext cx="2909273" cy="750575"/>
          </a:xfrm>
          <a:prstGeom prst="rect">
            <a:avLst/>
          </a:prstGeom>
        </p:spPr>
      </p:pic>
      <p:sp>
        <p:nvSpPr>
          <p:cNvPr id="70" name="TextBox 69"/>
          <p:cNvSpPr txBox="1"/>
          <p:nvPr/>
        </p:nvSpPr>
        <p:spPr>
          <a:xfrm>
            <a:off x="7649047" y="2240086"/>
            <a:ext cx="2611843" cy="584775"/>
          </a:xfrm>
          <a:prstGeom prst="rect">
            <a:avLst/>
          </a:prstGeom>
          <a:noFill/>
        </p:spPr>
        <p:txBody>
          <a:bodyPr wrap="square" rtlCol="0">
            <a:spAutoFit/>
          </a:bodyPr>
          <a:lstStyle/>
          <a:p>
            <a:r>
              <a:rPr lang="en-US" sz="1600" b="1" dirty="0" smtClean="0"/>
              <a:t>Autonomous vehicles</a:t>
            </a:r>
            <a:endParaRPr lang="en-US" sz="1600" b="1" dirty="0"/>
          </a:p>
          <a:p>
            <a:endParaRPr lang="en-US" sz="1600" b="1" dirty="0"/>
          </a:p>
        </p:txBody>
      </p:sp>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010824" y="3963639"/>
            <a:ext cx="1581041" cy="765020"/>
          </a:xfrm>
          <a:prstGeom prst="rect">
            <a:avLst/>
          </a:prstGeom>
        </p:spPr>
      </p:pic>
      <p:sp>
        <p:nvSpPr>
          <p:cNvPr id="72" name="TextBox 71"/>
          <p:cNvSpPr txBox="1"/>
          <p:nvPr/>
        </p:nvSpPr>
        <p:spPr>
          <a:xfrm>
            <a:off x="4091329" y="3660265"/>
            <a:ext cx="1490453" cy="307777"/>
          </a:xfrm>
          <a:prstGeom prst="rect">
            <a:avLst/>
          </a:prstGeom>
          <a:noFill/>
        </p:spPr>
        <p:txBody>
          <a:bodyPr wrap="square" rtlCol="0">
            <a:spAutoFit/>
          </a:bodyPr>
          <a:lstStyle/>
          <a:p>
            <a:pPr algn="ctr"/>
            <a:r>
              <a:rPr lang="en-US" sz="1400" b="1" dirty="0"/>
              <a:t>Face recognition</a:t>
            </a:r>
            <a:endParaRPr lang="en-US" sz="1400" dirty="0"/>
          </a:p>
        </p:txBody>
      </p:sp>
      <p:sp>
        <p:nvSpPr>
          <p:cNvPr id="24" name="Left-Right Arrow 23"/>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29" name="TextBox 28"/>
          <p:cNvSpPr txBox="1"/>
          <p:nvPr/>
        </p:nvSpPr>
        <p:spPr>
          <a:xfrm>
            <a:off x="5214763" y="5949333"/>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410794" y="5946916"/>
            <a:ext cx="652743" cy="369332"/>
          </a:xfrm>
          <a:prstGeom prst="rect">
            <a:avLst/>
          </a:prstGeom>
          <a:noFill/>
        </p:spPr>
        <p:txBody>
          <a:bodyPr wrap="none" rtlCol="0">
            <a:spAutoFit/>
          </a:bodyPr>
          <a:lstStyle/>
          <a:p>
            <a:r>
              <a:rPr lang="en-US" dirty="0" smtClean="0"/>
              <a:t>2015</a:t>
            </a:r>
            <a:endParaRPr lang="en-US"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0792" y="4247228"/>
            <a:ext cx="1789800" cy="1048038"/>
          </a:xfrm>
          <a:prstGeom prst="rect">
            <a:avLst/>
          </a:prstGeom>
        </p:spPr>
      </p:pic>
      <p:sp>
        <p:nvSpPr>
          <p:cNvPr id="32" name="TextBox 31"/>
          <p:cNvSpPr txBox="1"/>
          <p:nvPr/>
        </p:nvSpPr>
        <p:spPr>
          <a:xfrm>
            <a:off x="7285405" y="3908246"/>
            <a:ext cx="1000344" cy="307777"/>
          </a:xfrm>
          <a:prstGeom prst="rect">
            <a:avLst/>
          </a:prstGeom>
          <a:noFill/>
        </p:spPr>
        <p:txBody>
          <a:bodyPr wrap="square" rtlCol="0">
            <a:spAutoFit/>
          </a:bodyPr>
          <a:lstStyle/>
          <a:p>
            <a:pPr algn="ctr"/>
            <a:r>
              <a:rPr lang="en-US" sz="1400" b="1" dirty="0" err="1" smtClean="0"/>
              <a:t>Chatbots</a:t>
            </a:r>
            <a:endParaRPr lang="en-US" sz="1400" dirty="0"/>
          </a:p>
        </p:txBody>
      </p:sp>
      <p:sp>
        <p:nvSpPr>
          <p:cNvPr id="25" name="Rectangle 24"/>
          <p:cNvSpPr/>
          <p:nvPr/>
        </p:nvSpPr>
        <p:spPr>
          <a:xfrm>
            <a:off x="2362562" y="1371600"/>
            <a:ext cx="7898328" cy="43787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494537" y="1295623"/>
            <a:ext cx="3656835" cy="1723549"/>
          </a:xfrm>
          <a:prstGeom prst="rect">
            <a:avLst/>
          </a:prstGeom>
          <a:noFill/>
        </p:spPr>
        <p:txBody>
          <a:bodyPr wrap="none" rtlCol="0">
            <a:spAutoFit/>
          </a:bodyPr>
          <a:lstStyle/>
          <a:p>
            <a:r>
              <a:rPr lang="en-US" sz="2400" b="1" dirty="0">
                <a:solidFill>
                  <a:schemeClr val="accent1">
                    <a:lumMod val="50000"/>
                  </a:schemeClr>
                </a:solidFill>
              </a:rPr>
              <a:t>Image/Pattern </a:t>
            </a:r>
            <a:r>
              <a:rPr lang="en-US" sz="2400" b="1" dirty="0" smtClean="0">
                <a:solidFill>
                  <a:schemeClr val="accent1">
                    <a:lumMod val="50000"/>
                  </a:schemeClr>
                </a:solidFill>
              </a:rPr>
              <a:t>Recognition</a:t>
            </a:r>
            <a:r>
              <a:rPr lang="en-US" sz="1000" dirty="0">
                <a:solidFill>
                  <a:schemeClr val="accent1">
                    <a:lumMod val="50000"/>
                  </a:schemeClr>
                </a:solidFill>
              </a:rPr>
              <a:t> </a:t>
            </a:r>
            <a:br>
              <a:rPr lang="en-US" sz="1000" dirty="0">
                <a:solidFill>
                  <a:schemeClr val="accent1">
                    <a:lumMod val="50000"/>
                  </a:schemeClr>
                </a:solidFill>
              </a:rPr>
            </a:b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Classification</a:t>
            </a: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Identification</a:t>
            </a:r>
          </a:p>
          <a:p>
            <a:pPr marL="285750" indent="-285750">
              <a:buFont typeface="Arial" panose="020B0604020202020204" pitchFamily="34" charset="0"/>
              <a:buChar char="•"/>
            </a:pPr>
            <a:r>
              <a:rPr lang="en-US" sz="2400" dirty="0" smtClean="0">
                <a:solidFill>
                  <a:schemeClr val="accent1">
                    <a:lumMod val="50000"/>
                  </a:schemeClr>
                </a:solidFill>
              </a:rPr>
              <a:t>Prediction</a:t>
            </a:r>
            <a:endParaRPr lang="en-US" sz="2400" dirty="0">
              <a:solidFill>
                <a:schemeClr val="accent1">
                  <a:lumMod val="50000"/>
                </a:schemeClr>
              </a:solidFill>
            </a:endParaRPr>
          </a:p>
        </p:txBody>
      </p:sp>
      <p:sp>
        <p:nvSpPr>
          <p:cNvPr id="31" name="TextBox 30"/>
          <p:cNvSpPr txBox="1"/>
          <p:nvPr/>
        </p:nvSpPr>
        <p:spPr>
          <a:xfrm>
            <a:off x="1457957" y="3155875"/>
            <a:ext cx="4606646" cy="2092881"/>
          </a:xfrm>
          <a:prstGeom prst="rect">
            <a:avLst/>
          </a:prstGeom>
          <a:noFill/>
        </p:spPr>
        <p:txBody>
          <a:bodyPr wrap="none" rtlCol="0">
            <a:spAutoFit/>
          </a:bodyPr>
          <a:lstStyle/>
          <a:p>
            <a:r>
              <a:rPr lang="en-US" sz="2400" b="1" dirty="0">
                <a:solidFill>
                  <a:schemeClr val="accent1">
                    <a:lumMod val="50000"/>
                  </a:schemeClr>
                </a:solidFill>
              </a:rPr>
              <a:t>Natural Language Processing</a:t>
            </a:r>
            <a:r>
              <a:rPr lang="en-US" sz="2400" dirty="0">
                <a:solidFill>
                  <a:schemeClr val="accent1">
                    <a:lumMod val="50000"/>
                  </a:schemeClr>
                </a:solidFill>
              </a:rPr>
              <a:t> (NLP</a:t>
            </a:r>
            <a:r>
              <a:rPr lang="en-US" sz="2400" dirty="0" smtClean="0">
                <a:solidFill>
                  <a:schemeClr val="accent1">
                    <a:lumMod val="50000"/>
                  </a:schemeClr>
                </a:solidFill>
              </a:rPr>
              <a:t>)</a:t>
            </a:r>
            <a:r>
              <a:rPr lang="en-US" sz="1000" dirty="0" smtClean="0">
                <a:solidFill>
                  <a:schemeClr val="accent1">
                    <a:lumMod val="50000"/>
                  </a:schemeClr>
                </a:solidFill>
              </a:rPr>
              <a:t> </a:t>
            </a:r>
          </a:p>
          <a:p>
            <a:r>
              <a:rPr lang="en-US" sz="1000" dirty="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Speech </a:t>
            </a:r>
            <a:r>
              <a:rPr lang="en-US" sz="2400" dirty="0" smtClean="0">
                <a:solidFill>
                  <a:schemeClr val="accent1">
                    <a:lumMod val="50000"/>
                  </a:schemeClr>
                </a:solidFill>
              </a:rPr>
              <a:t>Recognition</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Language Translation  </a:t>
            </a:r>
          </a:p>
          <a:p>
            <a:r>
              <a:rPr lang="en-US" sz="2400" dirty="0">
                <a:solidFill>
                  <a:schemeClr val="accent1">
                    <a:lumMod val="50000"/>
                  </a:schemeClr>
                </a:solidFill>
              </a:rPr>
              <a:t>	</a:t>
            </a:r>
            <a:r>
              <a:rPr lang="en-US" sz="2400" dirty="0" smtClean="0">
                <a:solidFill>
                  <a:schemeClr val="accent1">
                    <a:lumMod val="50000"/>
                  </a:schemeClr>
                </a:solidFill>
              </a:rPr>
              <a:t>(“good enough”)</a:t>
            </a:r>
          </a:p>
          <a:p>
            <a:pPr marL="342900" indent="-342900">
              <a:buFont typeface="Arial" panose="020B0604020202020204" pitchFamily="34" charset="0"/>
              <a:buChar char="•"/>
            </a:pPr>
            <a:r>
              <a:rPr lang="en-US" sz="2400" dirty="0" smtClean="0">
                <a:solidFill>
                  <a:schemeClr val="accent1">
                    <a:lumMod val="50000"/>
                  </a:schemeClr>
                </a:solidFill>
              </a:rPr>
              <a:t>Meaning analysis</a:t>
            </a:r>
            <a:endParaRPr lang="en-US" sz="2400" dirty="0">
              <a:solidFill>
                <a:schemeClr val="accent1">
                  <a:lumMod val="50000"/>
                </a:schemeClr>
              </a:solidFill>
            </a:endParaRPr>
          </a:p>
        </p:txBody>
      </p:sp>
    </p:spTree>
    <p:extLst>
      <p:ext uri="{BB962C8B-B14F-4D97-AF65-F5344CB8AC3E}">
        <p14:creationId xmlns:p14="http://schemas.microsoft.com/office/powerpoint/2010/main" val="1979946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125" y="390786"/>
            <a:ext cx="1415415" cy="670836"/>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smtClean="0">
                <a:solidFill>
                  <a:schemeClr val="bg2">
                    <a:lumMod val="50000"/>
                  </a:schemeClr>
                </a:solidFill>
                <a:latin typeface="Arial" charset="0"/>
                <a:ea typeface="ＭＳ Ｐゴシック" charset="0"/>
                <a:cs typeface="ＭＳ Ｐゴシック" charset="0"/>
              </a:rPr>
              <a:t>Models</a:t>
            </a:r>
            <a:endParaRPr lang="en-US" sz="2800" dirty="0">
              <a:solidFill>
                <a:schemeClr val="bg2">
                  <a:lumMod val="50000"/>
                </a:schemeClr>
              </a:solidFill>
              <a:latin typeface="Arial" charset="0"/>
              <a:ea typeface="ＭＳ Ｐゴシック" charset="0"/>
              <a:cs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3701" y="1352894"/>
            <a:ext cx="4068061" cy="15467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3509" y="3131337"/>
            <a:ext cx="4901609" cy="296305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44703" y="3213085"/>
            <a:ext cx="2269908" cy="2799553"/>
          </a:xfrm>
          <a:prstGeom prst="rect">
            <a:avLst/>
          </a:prstGeom>
        </p:spPr>
      </p:pic>
      <p:sp>
        <p:nvSpPr>
          <p:cNvPr id="8" name="Title 8"/>
          <p:cNvSpPr txBox="1">
            <a:spLocks/>
          </p:cNvSpPr>
          <p:nvPr/>
        </p:nvSpPr>
        <p:spPr>
          <a:xfrm>
            <a:off x="2016952" y="1177448"/>
            <a:ext cx="4466510" cy="67724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Models make us human</a:t>
            </a:r>
            <a:endParaRPr lang="en-US" sz="2400" b="1" u="sng" dirty="0">
              <a:solidFill>
                <a:schemeClr val="accent1">
                  <a:lumMod val="75000"/>
                </a:schemeClr>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042028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127158" y="1500717"/>
            <a:ext cx="4466510" cy="87941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Fundamentally, machine learning</a:t>
            </a:r>
          </a:p>
          <a:p>
            <a:pPr>
              <a:lnSpc>
                <a:spcPct val="10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is about </a:t>
            </a:r>
            <a:r>
              <a:rPr lang="en-US" sz="2400" b="1" u="sng" dirty="0">
                <a:solidFill>
                  <a:schemeClr val="accent1">
                    <a:lumMod val="75000"/>
                  </a:schemeClr>
                </a:solidFill>
                <a:latin typeface="Arial" charset="0"/>
                <a:ea typeface="ＭＳ Ｐゴシック" charset="0"/>
                <a:cs typeface="ＭＳ Ｐゴシック" charset="0"/>
              </a:rPr>
              <a:t>making models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25381" y="4023881"/>
            <a:ext cx="5048925" cy="2652694"/>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7159" y="2785989"/>
            <a:ext cx="4466510" cy="35507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5380" y="914400"/>
            <a:ext cx="4908849" cy="2910938"/>
          </a:xfrm>
          <a:prstGeom prst="rect">
            <a:avLst/>
          </a:prstGeom>
        </p:spPr>
      </p:pic>
      <p:sp>
        <p:nvSpPr>
          <p:cNvPr id="10" name="Title 8"/>
          <p:cNvSpPr txBox="1">
            <a:spLocks/>
          </p:cNvSpPr>
          <p:nvPr/>
        </p:nvSpPr>
        <p:spPr>
          <a:xfrm>
            <a:off x="896201" y="448613"/>
            <a:ext cx="5640786"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Models   </a:t>
            </a:r>
            <a:r>
              <a:rPr lang="en-US" sz="2800" dirty="0" smtClean="0">
                <a:solidFill>
                  <a:schemeClr val="bg2">
                    <a:lumMod val="50000"/>
                  </a:schemeClr>
                </a:solidFill>
                <a:latin typeface="Arial" charset="0"/>
                <a:ea typeface="ＭＳ Ｐゴシック" charset="0"/>
                <a:cs typeface="ＭＳ Ｐゴシック" charset="0"/>
              </a:rPr>
              <a:t>         Machine </a:t>
            </a:r>
            <a:r>
              <a:rPr lang="en-US" sz="2800" dirty="0">
                <a:solidFill>
                  <a:schemeClr val="bg2">
                    <a:lumMod val="50000"/>
                  </a:schemeClr>
                </a:solidFill>
                <a:latin typeface="Arial" charset="0"/>
                <a:ea typeface="ＭＳ Ｐゴシック" charset="0"/>
                <a:cs typeface="ＭＳ Ｐゴシック" charset="0"/>
              </a:rPr>
              <a:t>Learning  </a:t>
            </a:r>
          </a:p>
        </p:txBody>
      </p:sp>
      <p:sp>
        <p:nvSpPr>
          <p:cNvPr id="2" name="Right Arrow 1"/>
          <p:cNvSpPr/>
          <p:nvPr/>
        </p:nvSpPr>
        <p:spPr>
          <a:xfrm>
            <a:off x="2227634" y="778213"/>
            <a:ext cx="700392" cy="1361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564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127158" y="1500717"/>
            <a:ext cx="4466510" cy="87941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Fundamentally, machine learning</a:t>
            </a:r>
          </a:p>
          <a:p>
            <a:pPr>
              <a:lnSpc>
                <a:spcPct val="10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is about </a:t>
            </a:r>
            <a:r>
              <a:rPr lang="en-US" sz="2400" b="1" u="sng" dirty="0">
                <a:solidFill>
                  <a:schemeClr val="accent1">
                    <a:lumMod val="75000"/>
                  </a:schemeClr>
                </a:solidFill>
                <a:latin typeface="Arial" charset="0"/>
                <a:ea typeface="ＭＳ Ｐゴシック" charset="0"/>
                <a:cs typeface="ＭＳ Ｐゴシック" charset="0"/>
              </a:rPr>
              <a:t>making models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25381" y="4023881"/>
            <a:ext cx="5048925" cy="2652694"/>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7159" y="2785989"/>
            <a:ext cx="4466510" cy="35507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5380" y="914400"/>
            <a:ext cx="4908849" cy="2910938"/>
          </a:xfrm>
          <a:prstGeom prst="rect">
            <a:avLst/>
          </a:prstGeom>
        </p:spPr>
      </p:pic>
      <p:sp>
        <p:nvSpPr>
          <p:cNvPr id="10" name="Title 8"/>
          <p:cNvSpPr txBox="1">
            <a:spLocks/>
          </p:cNvSpPr>
          <p:nvPr/>
        </p:nvSpPr>
        <p:spPr>
          <a:xfrm>
            <a:off x="896201" y="448613"/>
            <a:ext cx="5640786"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Models   </a:t>
            </a:r>
            <a:r>
              <a:rPr lang="en-US" sz="2800" dirty="0" smtClean="0">
                <a:solidFill>
                  <a:schemeClr val="bg2">
                    <a:lumMod val="50000"/>
                  </a:schemeClr>
                </a:solidFill>
                <a:latin typeface="Arial" charset="0"/>
                <a:ea typeface="ＭＳ Ｐゴシック" charset="0"/>
                <a:cs typeface="ＭＳ Ｐゴシック" charset="0"/>
              </a:rPr>
              <a:t>         Machine </a:t>
            </a:r>
            <a:r>
              <a:rPr lang="en-US" sz="2800" dirty="0">
                <a:solidFill>
                  <a:schemeClr val="bg2">
                    <a:lumMod val="50000"/>
                  </a:schemeClr>
                </a:solidFill>
                <a:latin typeface="Arial" charset="0"/>
                <a:ea typeface="ＭＳ Ｐゴシック" charset="0"/>
                <a:cs typeface="ＭＳ Ｐゴシック" charset="0"/>
              </a:rPr>
              <a:t>Learning  </a:t>
            </a:r>
          </a:p>
        </p:txBody>
      </p:sp>
      <p:sp>
        <p:nvSpPr>
          <p:cNvPr id="2" name="Right Arrow 1"/>
          <p:cNvSpPr/>
          <p:nvPr/>
        </p:nvSpPr>
        <p:spPr>
          <a:xfrm>
            <a:off x="2227634" y="778213"/>
            <a:ext cx="700392" cy="1361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654482" y="1686005"/>
            <a:ext cx="3641638" cy="1015663"/>
          </a:xfrm>
          <a:prstGeom prst="rect">
            <a:avLst/>
          </a:prstGeom>
          <a:noFill/>
        </p:spPr>
        <p:txBody>
          <a:bodyPr wrap="none" rtlCol="0">
            <a:spAutoFit/>
          </a:bodyPr>
          <a:lstStyle/>
          <a:p>
            <a:r>
              <a:rPr lang="en-US" sz="6000" b="1" dirty="0" smtClean="0"/>
              <a:t>Regression</a:t>
            </a:r>
            <a:endParaRPr lang="en-US" b="1" dirty="0"/>
          </a:p>
        </p:txBody>
      </p:sp>
      <p:sp>
        <p:nvSpPr>
          <p:cNvPr id="9" name="TextBox 8"/>
          <p:cNvSpPr txBox="1"/>
          <p:nvPr/>
        </p:nvSpPr>
        <p:spPr>
          <a:xfrm>
            <a:off x="1788076" y="3411236"/>
            <a:ext cx="3445430" cy="1938992"/>
          </a:xfrm>
          <a:prstGeom prst="rect">
            <a:avLst/>
          </a:prstGeom>
          <a:noFill/>
        </p:spPr>
        <p:txBody>
          <a:bodyPr wrap="none" rtlCol="0">
            <a:spAutoFit/>
          </a:bodyPr>
          <a:lstStyle/>
          <a:p>
            <a:r>
              <a:rPr lang="en-US" sz="6000" b="1" dirty="0" smtClean="0"/>
              <a:t>K-Nearest</a:t>
            </a:r>
          </a:p>
          <a:p>
            <a:r>
              <a:rPr lang="en-US" sz="6000" b="1" dirty="0" smtClean="0"/>
              <a:t>Neighbors</a:t>
            </a:r>
            <a:endParaRPr lang="en-US" b="1" dirty="0"/>
          </a:p>
        </p:txBody>
      </p:sp>
      <p:sp>
        <p:nvSpPr>
          <p:cNvPr id="4" name="Rectangle 3"/>
          <p:cNvSpPr/>
          <p:nvPr/>
        </p:nvSpPr>
        <p:spPr>
          <a:xfrm>
            <a:off x="6116471" y="4023881"/>
            <a:ext cx="5048925" cy="2652694"/>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133735" y="4282098"/>
            <a:ext cx="2892138" cy="1938992"/>
          </a:xfrm>
          <a:prstGeom prst="rect">
            <a:avLst/>
          </a:prstGeom>
          <a:noFill/>
        </p:spPr>
        <p:txBody>
          <a:bodyPr wrap="none" rtlCol="0">
            <a:spAutoFit/>
          </a:bodyPr>
          <a:lstStyle/>
          <a:p>
            <a:pPr algn="ctr"/>
            <a:r>
              <a:rPr lang="en-US" sz="6000" b="1" dirty="0" smtClean="0">
                <a:solidFill>
                  <a:schemeClr val="tx1">
                    <a:lumMod val="95000"/>
                    <a:lumOff val="5000"/>
                  </a:schemeClr>
                </a:solidFill>
              </a:rPr>
              <a:t>Decision</a:t>
            </a:r>
          </a:p>
          <a:p>
            <a:pPr algn="ctr"/>
            <a:r>
              <a:rPr lang="en-US" sz="6000" b="1" dirty="0" smtClean="0">
                <a:solidFill>
                  <a:schemeClr val="tx1">
                    <a:lumMod val="95000"/>
                    <a:lumOff val="5000"/>
                  </a:schemeClr>
                </a:solidFill>
              </a:rPr>
              <a:t>Tree</a:t>
            </a:r>
            <a:endParaRPr lang="en-US" b="1" dirty="0">
              <a:solidFill>
                <a:schemeClr val="tx1">
                  <a:lumMod val="95000"/>
                  <a:lumOff val="5000"/>
                </a:schemeClr>
              </a:solidFill>
            </a:endParaRPr>
          </a:p>
        </p:txBody>
      </p:sp>
    </p:spTree>
    <p:extLst>
      <p:ext uri="{BB962C8B-B14F-4D97-AF65-F5344CB8AC3E}">
        <p14:creationId xmlns:p14="http://schemas.microsoft.com/office/powerpoint/2010/main" val="2065596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81598" y="438493"/>
            <a:ext cx="625694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Two Basic Types of Machine Learning</a:t>
            </a:r>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r="35528"/>
          <a:stretch/>
        </p:blipFill>
        <p:spPr>
          <a:xfrm>
            <a:off x="1874126" y="1955260"/>
            <a:ext cx="5353526" cy="3660283"/>
          </a:xfrm>
        </p:spPr>
      </p:pic>
    </p:spTree>
    <p:extLst>
      <p:ext uri="{BB962C8B-B14F-4D97-AF65-F5344CB8AC3E}">
        <p14:creationId xmlns:p14="http://schemas.microsoft.com/office/powerpoint/2010/main" val="11254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5931" y="344567"/>
            <a:ext cx="527691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Machine Learning - </a:t>
            </a:r>
            <a:r>
              <a:rPr lang="en-US" sz="2800" b="1" dirty="0">
                <a:solidFill>
                  <a:schemeClr val="bg2">
                    <a:lumMod val="50000"/>
                  </a:schemeClr>
                </a:solidFill>
                <a:latin typeface="Arial" charset="0"/>
                <a:ea typeface="ＭＳ Ｐゴシック" charset="0"/>
                <a:cs typeface="ＭＳ Ｐゴシック" charset="0"/>
              </a:rPr>
              <a:t>Supervised</a:t>
            </a:r>
          </a:p>
        </p:txBody>
      </p:sp>
      <p:sp>
        <p:nvSpPr>
          <p:cNvPr id="5" name="TextBox 4"/>
          <p:cNvSpPr txBox="1"/>
          <p:nvPr/>
        </p:nvSpPr>
        <p:spPr>
          <a:xfrm>
            <a:off x="1970135" y="1200660"/>
            <a:ext cx="8409999" cy="3416320"/>
          </a:xfrm>
          <a:prstGeom prst="rect">
            <a:avLst/>
          </a:prstGeom>
          <a:noFill/>
        </p:spPr>
        <p:txBody>
          <a:bodyPr wrap="square" rtlCol="0">
            <a:spAutoFit/>
          </a:bodyPr>
          <a:lstStyle/>
          <a:p>
            <a:pPr marL="742950" lvl="1" indent="-285750">
              <a:buFont typeface="Arial"/>
              <a:buChar char="•"/>
            </a:pPr>
            <a:r>
              <a:rPr lang="en-US" sz="2400" dirty="0"/>
              <a:t>For </a:t>
            </a:r>
            <a:r>
              <a:rPr lang="en-US" sz="2400" b="1" i="1" dirty="0">
                <a:solidFill>
                  <a:schemeClr val="accent2"/>
                </a:solidFill>
              </a:rPr>
              <a:t>Predictive</a:t>
            </a:r>
            <a:r>
              <a:rPr lang="en-US" sz="2400" i="1" dirty="0">
                <a:solidFill>
                  <a:srgbClr val="0070C0"/>
                </a:solidFill>
              </a:rPr>
              <a:t> </a:t>
            </a:r>
            <a:r>
              <a:rPr lang="en-US" sz="2400" i="1" dirty="0"/>
              <a:t>outcomes</a:t>
            </a:r>
          </a:p>
          <a:p>
            <a:pPr marL="742950" lvl="1" indent="-285750">
              <a:buFont typeface="Arial"/>
              <a:buChar char="•"/>
            </a:pPr>
            <a:endParaRPr lang="en-US" sz="2400" dirty="0"/>
          </a:p>
          <a:p>
            <a:pPr marL="742950" lvl="1" indent="-285750">
              <a:buFont typeface="Arial"/>
              <a:buChar char="•"/>
            </a:pPr>
            <a:r>
              <a:rPr lang="en-US" sz="2400" dirty="0"/>
              <a:t>Data has many </a:t>
            </a:r>
            <a:r>
              <a:rPr lang="en-US" sz="2400" i="1" dirty="0">
                <a:solidFill>
                  <a:srgbClr val="0070C0"/>
                </a:solidFill>
              </a:rPr>
              <a:t>features</a:t>
            </a:r>
            <a:r>
              <a:rPr lang="en-US" sz="2400" dirty="0"/>
              <a:t> (zip code, age, income, etc.)</a:t>
            </a:r>
          </a:p>
          <a:p>
            <a:pPr lvl="1"/>
            <a:endParaRPr lang="en-US" sz="2400" dirty="0"/>
          </a:p>
          <a:p>
            <a:pPr marL="742950" lvl="1" indent="-285750">
              <a:buFont typeface="Arial"/>
              <a:buChar char="•"/>
            </a:pPr>
            <a:r>
              <a:rPr lang="en-US" sz="2400" i="1" dirty="0">
                <a:solidFill>
                  <a:srgbClr val="0070C0"/>
                </a:solidFill>
              </a:rPr>
              <a:t>Training data</a:t>
            </a:r>
            <a:r>
              <a:rPr lang="en-US" sz="2400" dirty="0"/>
              <a:t> has </a:t>
            </a:r>
            <a:r>
              <a:rPr lang="en-US" sz="2400" dirty="0">
                <a:solidFill>
                  <a:srgbClr val="0070C0"/>
                </a:solidFill>
              </a:rPr>
              <a:t>labels</a:t>
            </a:r>
            <a:r>
              <a:rPr lang="en-US" sz="2400" dirty="0"/>
              <a:t>, so that the system can </a:t>
            </a:r>
            <a:r>
              <a:rPr lang="en-US" sz="2400" i="1" dirty="0">
                <a:solidFill>
                  <a:srgbClr val="0070C0"/>
                </a:solidFill>
              </a:rPr>
              <a:t>learn</a:t>
            </a:r>
            <a:r>
              <a:rPr lang="en-US" sz="2400" dirty="0"/>
              <a:t> to predict the correct </a:t>
            </a:r>
            <a:r>
              <a:rPr lang="en-US" sz="2400" i="1" dirty="0"/>
              <a:t>label</a:t>
            </a:r>
            <a:r>
              <a:rPr lang="en-US" sz="2400" dirty="0"/>
              <a:t> of new (unlabeled) data.</a:t>
            </a:r>
          </a:p>
          <a:p>
            <a:pPr lvl="1"/>
            <a:endParaRPr lang="en-US" sz="2400" dirty="0"/>
          </a:p>
          <a:p>
            <a:pPr marL="742950" lvl="1" indent="-285750">
              <a:buFont typeface="Arial"/>
              <a:buChar char="•"/>
            </a:pPr>
            <a:r>
              <a:rPr lang="en-US" sz="2400" dirty="0"/>
              <a:t>The goal is to create a </a:t>
            </a:r>
            <a:r>
              <a:rPr lang="en-US" sz="2400" i="1" dirty="0">
                <a:solidFill>
                  <a:srgbClr val="0070C0"/>
                </a:solidFill>
              </a:rPr>
              <a:t>model</a:t>
            </a:r>
            <a:r>
              <a:rPr lang="en-US" sz="2400" dirty="0"/>
              <a:t> that can </a:t>
            </a:r>
            <a:r>
              <a:rPr lang="en-US" sz="2400" i="1" dirty="0">
                <a:solidFill>
                  <a:schemeClr val="accent1"/>
                </a:solidFill>
              </a:rPr>
              <a:t>predict</a:t>
            </a:r>
            <a:r>
              <a:rPr lang="en-US" sz="2400" dirty="0"/>
              <a:t> the correct label from new data.</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294" y="4826829"/>
            <a:ext cx="4231139" cy="1648557"/>
          </a:xfrm>
          <a:prstGeom prst="rect">
            <a:avLst/>
          </a:prstGeom>
        </p:spPr>
      </p:pic>
      <p:sp>
        <p:nvSpPr>
          <p:cNvPr id="7" name="Right Arrow 6"/>
          <p:cNvSpPr/>
          <p:nvPr/>
        </p:nvSpPr>
        <p:spPr>
          <a:xfrm>
            <a:off x="6756736" y="5459145"/>
            <a:ext cx="997944" cy="3839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967330" y="4769950"/>
            <a:ext cx="378630" cy="1954381"/>
          </a:xfrm>
          <a:prstGeom prst="rect">
            <a:avLst/>
          </a:prstGeom>
          <a:noFill/>
        </p:spPr>
        <p:txBody>
          <a:bodyPr wrap="none" rtlCol="0">
            <a:spAutoFit/>
          </a:bodyPr>
          <a:lstStyle/>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a:p>
            <a:r>
              <a:rPr lang="en-US" sz="1100" dirty="0">
                <a:solidFill>
                  <a:srgbClr val="92D050"/>
                </a:solidFill>
              </a:rPr>
              <a:t>Yes</a:t>
            </a:r>
          </a:p>
          <a:p>
            <a:r>
              <a:rPr lang="en-US" sz="1100" dirty="0">
                <a:solidFill>
                  <a:srgbClr val="FF0000"/>
                </a:solidFill>
              </a:rPr>
              <a:t>No</a:t>
            </a:r>
          </a:p>
          <a:p>
            <a:r>
              <a:rPr lang="en-US" sz="1100" dirty="0">
                <a:solidFill>
                  <a:srgbClr val="FF0000"/>
                </a:solidFill>
              </a:rPr>
              <a:t>No</a:t>
            </a:r>
          </a:p>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p:txBody>
      </p:sp>
    </p:spTree>
    <p:extLst>
      <p:ext uri="{BB962C8B-B14F-4D97-AF65-F5344CB8AC3E}">
        <p14:creationId xmlns:p14="http://schemas.microsoft.com/office/powerpoint/2010/main" val="1179198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47075" y="1559852"/>
            <a:ext cx="8409999" cy="2308324"/>
          </a:xfrm>
          <a:prstGeom prst="rect">
            <a:avLst/>
          </a:prstGeom>
          <a:noFill/>
        </p:spPr>
        <p:txBody>
          <a:bodyPr wrap="square" rtlCol="0">
            <a:spAutoFit/>
          </a:bodyPr>
          <a:lstStyle/>
          <a:p>
            <a:pPr marL="742950" lvl="1" indent="-285750">
              <a:buFont typeface="Arial"/>
              <a:buChar char="•"/>
            </a:pPr>
            <a:r>
              <a:rPr lang="en-US" sz="2400" dirty="0"/>
              <a:t>For </a:t>
            </a:r>
            <a:r>
              <a:rPr lang="en-US" sz="2400" b="1" i="1" dirty="0">
                <a:solidFill>
                  <a:schemeClr val="accent2"/>
                </a:solidFill>
              </a:rPr>
              <a:t>Descriptive</a:t>
            </a:r>
            <a:r>
              <a:rPr lang="en-US" sz="2400" i="1" dirty="0">
                <a:solidFill>
                  <a:srgbClr val="0070C0"/>
                </a:solidFill>
              </a:rPr>
              <a:t> </a:t>
            </a:r>
            <a:r>
              <a:rPr lang="en-US" sz="2400" i="1" dirty="0"/>
              <a:t>outcomes</a:t>
            </a:r>
            <a:r>
              <a:rPr lang="en-US" sz="2400" dirty="0">
                <a:solidFill>
                  <a:srgbClr val="0070C0"/>
                </a:solidFill>
              </a:rPr>
              <a:t> </a:t>
            </a:r>
            <a:r>
              <a:rPr lang="en-US" sz="2400" dirty="0"/>
              <a:t>(think: </a:t>
            </a:r>
            <a:r>
              <a:rPr lang="en-US" sz="2400" dirty="0">
                <a:solidFill>
                  <a:schemeClr val="accent2"/>
                </a:solidFill>
              </a:rPr>
              <a:t>Data Mining</a:t>
            </a:r>
            <a:r>
              <a:rPr lang="en-US" sz="2400" dirty="0"/>
              <a:t>)</a:t>
            </a:r>
            <a:endParaRPr lang="en-US" sz="2400" i="1" dirty="0"/>
          </a:p>
          <a:p>
            <a:pPr marL="742950" lvl="1" indent="-285750">
              <a:buFont typeface="Arial"/>
              <a:buChar char="•"/>
            </a:pPr>
            <a:endParaRPr lang="en-US" sz="2400" dirty="0"/>
          </a:p>
          <a:p>
            <a:pPr marL="742950" lvl="1" indent="-285750">
              <a:buFont typeface="Arial"/>
              <a:buChar char="•"/>
            </a:pPr>
            <a:r>
              <a:rPr lang="en-US" sz="2400" dirty="0"/>
              <a:t>The computer is </a:t>
            </a:r>
            <a:r>
              <a:rPr lang="en-US" sz="2400" dirty="0">
                <a:solidFill>
                  <a:srgbClr val="0070C0"/>
                </a:solidFill>
              </a:rPr>
              <a:t>NOT</a:t>
            </a:r>
            <a:r>
              <a:rPr lang="en-US" sz="2400" dirty="0"/>
              <a:t> provided with training data. </a:t>
            </a:r>
          </a:p>
          <a:p>
            <a:pPr marL="742950" lvl="1" indent="-285750">
              <a:buFont typeface="Arial"/>
              <a:buChar char="•"/>
            </a:pPr>
            <a:endParaRPr lang="en-US" sz="2400" dirty="0"/>
          </a:p>
          <a:p>
            <a:pPr marL="742950" lvl="1" indent="-285750">
              <a:buFont typeface="Arial"/>
              <a:buChar char="•"/>
            </a:pPr>
            <a:r>
              <a:rPr lang="en-US" sz="2400" dirty="0"/>
              <a:t>The learning algorithm is left to search for statistically significant </a:t>
            </a:r>
            <a:r>
              <a:rPr lang="en-US" sz="2400" i="1" dirty="0">
                <a:solidFill>
                  <a:srgbClr val="0070C0"/>
                </a:solidFill>
              </a:rPr>
              <a:t>patterns</a:t>
            </a:r>
            <a:r>
              <a:rPr lang="en-US" sz="2400" dirty="0"/>
              <a:t> in the data, and </a:t>
            </a:r>
            <a:r>
              <a:rPr lang="en-US" sz="2400" i="1" dirty="0">
                <a:solidFill>
                  <a:srgbClr val="0070C0"/>
                </a:solidFill>
              </a:rPr>
              <a:t>describe</a:t>
            </a:r>
            <a:r>
              <a:rPr lang="en-US" sz="2400" dirty="0"/>
              <a:t> what it finds</a:t>
            </a: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0474" y="4374105"/>
            <a:ext cx="3370547" cy="1972603"/>
          </a:xfrm>
          <a:prstGeom prst="rect">
            <a:avLst/>
          </a:prstGeom>
        </p:spPr>
      </p:pic>
      <p:sp>
        <p:nvSpPr>
          <p:cNvPr id="16" name="Right Arrow 15"/>
          <p:cNvSpPr/>
          <p:nvPr/>
        </p:nvSpPr>
        <p:spPr>
          <a:xfrm>
            <a:off x="5546848" y="5277681"/>
            <a:ext cx="568654" cy="2614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8"/>
          <p:cNvSpPr txBox="1">
            <a:spLocks/>
          </p:cNvSpPr>
          <p:nvPr/>
        </p:nvSpPr>
        <p:spPr>
          <a:xfrm>
            <a:off x="745930" y="344567"/>
            <a:ext cx="559390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Machine Learning -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endParaRPr lang="en-US" sz="2800" b="1" dirty="0">
              <a:solidFill>
                <a:schemeClr val="bg2">
                  <a:lumMod val="50000"/>
                </a:schemeClr>
              </a:solidFill>
              <a:latin typeface="Arial" charset="0"/>
              <a:ea typeface="ＭＳ Ｐゴシック" charset="0"/>
              <a:cs typeface="ＭＳ Ｐゴシック"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280" b="5945"/>
          <a:stretch/>
        </p:blipFill>
        <p:spPr>
          <a:xfrm>
            <a:off x="6339840" y="4374105"/>
            <a:ext cx="2318556" cy="2097024"/>
          </a:xfrm>
          <a:prstGeom prst="rect">
            <a:avLst/>
          </a:prstGeom>
        </p:spPr>
      </p:pic>
    </p:spTree>
    <p:extLst>
      <p:ext uri="{BB962C8B-B14F-4D97-AF65-F5344CB8AC3E}">
        <p14:creationId xmlns:p14="http://schemas.microsoft.com/office/powerpoint/2010/main" val="3695943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81598" y="438493"/>
            <a:ext cx="625694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Two Basic Types of Machine Learning</a:t>
            </a: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74125" y="1955260"/>
            <a:ext cx="8303599" cy="3660283"/>
          </a:xfrm>
        </p:spPr>
      </p:pic>
      <p:sp>
        <p:nvSpPr>
          <p:cNvPr id="2" name="Rectangle 1"/>
          <p:cNvSpPr/>
          <p:nvPr/>
        </p:nvSpPr>
        <p:spPr>
          <a:xfrm>
            <a:off x="7227651" y="4328809"/>
            <a:ext cx="2714017" cy="1031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7225967" y="4844374"/>
            <a:ext cx="2676525" cy="1028700"/>
          </a:xfrm>
          <a:prstGeom prst="rect">
            <a:avLst/>
          </a:prstGeom>
        </p:spPr>
      </p:pic>
      <p:sp>
        <p:nvSpPr>
          <p:cNvPr id="6" name="TextBox 5"/>
          <p:cNvSpPr txBox="1"/>
          <p:nvPr/>
        </p:nvSpPr>
        <p:spPr>
          <a:xfrm>
            <a:off x="8249963" y="3524216"/>
            <a:ext cx="1362424" cy="369332"/>
          </a:xfrm>
          <a:prstGeom prst="rect">
            <a:avLst/>
          </a:prstGeom>
          <a:solidFill>
            <a:schemeClr val="bg1"/>
          </a:solidFill>
        </p:spPr>
        <p:txBody>
          <a:bodyPr wrap="none" rtlCol="0">
            <a:spAutoFit/>
          </a:bodyPr>
          <a:lstStyle/>
          <a:p>
            <a:r>
              <a:rPr lang="en-US" b="1" dirty="0" smtClean="0"/>
              <a:t>PREDICTION</a:t>
            </a:r>
            <a:endParaRPr lang="en-US" b="1" dirty="0"/>
          </a:p>
        </p:txBody>
      </p:sp>
    </p:spTree>
    <p:extLst>
      <p:ext uri="{BB962C8B-B14F-4D97-AF65-F5344CB8AC3E}">
        <p14:creationId xmlns:p14="http://schemas.microsoft.com/office/powerpoint/2010/main" val="591484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852" y="1120877"/>
            <a:ext cx="4437433" cy="646331"/>
          </a:xfrm>
          <a:prstGeom prst="rect">
            <a:avLst/>
          </a:prstGeom>
          <a:noFill/>
        </p:spPr>
        <p:txBody>
          <a:bodyPr wrap="none" rtlCol="0">
            <a:spAutoFit/>
          </a:bodyPr>
          <a:lstStyle/>
          <a:p>
            <a:r>
              <a:rPr lang="en-US" sz="3600" dirty="0" smtClean="0"/>
              <a:t>My SSN:  </a:t>
            </a:r>
            <a:r>
              <a:rPr lang="en-US" sz="3600" b="1" dirty="0" smtClean="0">
                <a:solidFill>
                  <a:schemeClr val="accent6">
                    <a:lumMod val="75000"/>
                  </a:schemeClr>
                </a:solidFill>
              </a:rPr>
              <a:t>123-45-6789</a:t>
            </a:r>
            <a:r>
              <a:rPr lang="en-US" sz="3600" dirty="0" smtClean="0"/>
              <a:t> </a:t>
            </a:r>
            <a:endParaRPr lang="en-US" sz="3600" dirty="0"/>
          </a:p>
        </p:txBody>
      </p:sp>
      <p:sp>
        <p:nvSpPr>
          <p:cNvPr id="3" name="TextBox 2"/>
          <p:cNvSpPr txBox="1"/>
          <p:nvPr/>
        </p:nvSpPr>
        <p:spPr>
          <a:xfrm>
            <a:off x="2118440" y="2182761"/>
            <a:ext cx="9283311" cy="707886"/>
          </a:xfrm>
          <a:prstGeom prst="rect">
            <a:avLst/>
          </a:prstGeom>
          <a:noFill/>
        </p:spPr>
        <p:txBody>
          <a:bodyPr wrap="none" rtlCol="0">
            <a:spAutoFit/>
          </a:bodyPr>
          <a:lstStyle/>
          <a:p>
            <a:r>
              <a:rPr lang="en-US" sz="4000" dirty="0" smtClean="0">
                <a:solidFill>
                  <a:schemeClr val="accent6">
                    <a:lumMod val="75000"/>
                  </a:schemeClr>
                </a:solidFill>
              </a:rPr>
              <a:t>123456789      </a:t>
            </a:r>
            <a:r>
              <a:rPr lang="en-US" sz="4000" dirty="0" smtClean="0"/>
              <a:t>777 </a:t>
            </a:r>
            <a:r>
              <a:rPr lang="en-US" sz="4000" dirty="0"/>
              <a:t>= </a:t>
            </a:r>
            <a:r>
              <a:rPr lang="en-US" sz="4000" dirty="0" smtClean="0">
                <a:solidFill>
                  <a:srgbClr val="FF0000"/>
                </a:solidFill>
              </a:rPr>
              <a:t>158889.046332046332</a:t>
            </a:r>
            <a:endParaRPr lang="en-US" sz="4000" dirty="0">
              <a:solidFill>
                <a:srgbClr val="FF0000"/>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607" y="4338604"/>
            <a:ext cx="882997" cy="882997"/>
          </a:xfrm>
          <a:prstGeom prst="rect">
            <a:avLst/>
          </a:prstGeom>
        </p:spPr>
      </p:pic>
      <p:sp>
        <p:nvSpPr>
          <p:cNvPr id="7" name="Rectangle 6"/>
          <p:cNvSpPr/>
          <p:nvPr/>
        </p:nvSpPr>
        <p:spPr>
          <a:xfrm>
            <a:off x="1231632" y="3742314"/>
            <a:ext cx="2468946" cy="523220"/>
          </a:xfrm>
          <a:prstGeom prst="rect">
            <a:avLst/>
          </a:prstGeom>
        </p:spPr>
        <p:txBody>
          <a:bodyPr wrap="none">
            <a:spAutoFit/>
          </a:bodyPr>
          <a:lstStyle/>
          <a:p>
            <a:r>
              <a:rPr lang="en-US" sz="2800" dirty="0">
                <a:solidFill>
                  <a:srgbClr val="FF0000"/>
                </a:solidFill>
              </a:rPr>
              <a:t>158889.046332</a:t>
            </a:r>
          </a:p>
        </p:txBody>
      </p:sp>
      <p:sp>
        <p:nvSpPr>
          <p:cNvPr id="8" name="TextBox 7"/>
          <p:cNvSpPr txBox="1"/>
          <p:nvPr/>
        </p:nvSpPr>
        <p:spPr>
          <a:xfrm>
            <a:off x="4000181" y="4518492"/>
            <a:ext cx="3185167" cy="523220"/>
          </a:xfrm>
          <a:prstGeom prst="rect">
            <a:avLst/>
          </a:prstGeom>
          <a:noFill/>
        </p:spPr>
        <p:txBody>
          <a:bodyPr wrap="none" rtlCol="0">
            <a:spAutoFit/>
          </a:bodyPr>
          <a:lstStyle/>
          <a:p>
            <a:r>
              <a:rPr lang="en-US" sz="2800" dirty="0" smtClean="0"/>
              <a:t>jhetrick@pacific.edu</a:t>
            </a:r>
            <a:endParaRPr lang="en-US" sz="2800" dirty="0"/>
          </a:p>
        </p:txBody>
      </p:sp>
      <p:cxnSp>
        <p:nvCxnSpPr>
          <p:cNvPr id="10" name="Straight Arrow Connector 9"/>
          <p:cNvCxnSpPr/>
          <p:nvPr/>
        </p:nvCxnSpPr>
        <p:spPr>
          <a:xfrm>
            <a:off x="3215148" y="4780102"/>
            <a:ext cx="663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80284" y="4195326"/>
            <a:ext cx="3526697" cy="1569660"/>
          </a:xfrm>
          <a:prstGeom prst="rect">
            <a:avLst/>
          </a:prstGeom>
          <a:noFill/>
        </p:spPr>
        <p:txBody>
          <a:bodyPr wrap="square" rtlCol="0">
            <a:spAutoFit/>
          </a:bodyPr>
          <a:lstStyle/>
          <a:p>
            <a:r>
              <a:rPr lang="en-US" sz="2400" dirty="0" smtClean="0">
                <a:solidFill>
                  <a:srgbClr val="FF0000"/>
                </a:solidFill>
              </a:rPr>
              <a:t>158889.046332  </a:t>
            </a:r>
            <a:r>
              <a:rPr lang="en-US" sz="2400" dirty="0" smtClean="0"/>
              <a:t>x 777</a:t>
            </a:r>
          </a:p>
          <a:p>
            <a:r>
              <a:rPr lang="en-US" sz="2400" dirty="0" smtClean="0"/>
              <a:t> </a:t>
            </a:r>
            <a:r>
              <a:rPr lang="en-US" sz="2400" dirty="0"/>
              <a:t> </a:t>
            </a:r>
            <a:r>
              <a:rPr lang="en-US" sz="2400" dirty="0" smtClean="0"/>
              <a:t>  = 123456788.999964</a:t>
            </a:r>
          </a:p>
          <a:p>
            <a:r>
              <a:rPr lang="en-US" sz="2400" dirty="0">
                <a:solidFill>
                  <a:srgbClr val="FF0000"/>
                </a:solidFill>
              </a:rPr>
              <a:t>    </a:t>
            </a:r>
            <a:r>
              <a:rPr lang="en-US" sz="2400" dirty="0" smtClean="0"/>
              <a:t>~</a:t>
            </a:r>
            <a:r>
              <a:rPr lang="en-US" sz="2400" dirty="0" smtClean="0">
                <a:solidFill>
                  <a:srgbClr val="FF0000"/>
                </a:solidFill>
              </a:rPr>
              <a:t>  </a:t>
            </a:r>
            <a:r>
              <a:rPr lang="en-US" sz="2400" dirty="0" smtClean="0">
                <a:solidFill>
                  <a:schemeClr val="accent6">
                    <a:lumMod val="75000"/>
                  </a:schemeClr>
                </a:solidFill>
              </a:rPr>
              <a:t>123456789‬‬</a:t>
            </a:r>
            <a:endParaRPr lang="en-US" sz="2400" dirty="0">
              <a:solidFill>
                <a:schemeClr val="accent6">
                  <a:lumMod val="75000"/>
                </a:schemeClr>
              </a:solidFill>
            </a:endParaRPr>
          </a:p>
          <a:p>
            <a:endParaRPr lang="en-US" sz="2400" dirty="0"/>
          </a:p>
        </p:txBody>
      </p:sp>
      <p:cxnSp>
        <p:nvCxnSpPr>
          <p:cNvPr id="13" name="Straight Arrow Connector 12"/>
          <p:cNvCxnSpPr/>
          <p:nvPr/>
        </p:nvCxnSpPr>
        <p:spPr>
          <a:xfrm>
            <a:off x="7305368" y="4780102"/>
            <a:ext cx="663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752258" y="2394990"/>
            <a:ext cx="338286" cy="283428"/>
          </a:xfrm>
          <a:prstGeom prst="rect">
            <a:avLst/>
          </a:prstGeom>
        </p:spPr>
      </p:pic>
      <p:sp>
        <p:nvSpPr>
          <p:cNvPr id="16" name="TextBox 15"/>
          <p:cNvSpPr txBox="1"/>
          <p:nvPr/>
        </p:nvSpPr>
        <p:spPr>
          <a:xfrm>
            <a:off x="8985751" y="5678801"/>
            <a:ext cx="2621230" cy="830997"/>
          </a:xfrm>
          <a:prstGeom prst="rect">
            <a:avLst/>
          </a:prstGeom>
          <a:noFill/>
          <a:ln w="19050">
            <a:solidFill>
              <a:srgbClr val="C00000"/>
            </a:solidFill>
          </a:ln>
        </p:spPr>
        <p:txBody>
          <a:bodyPr wrap="none" rtlCol="0">
            <a:spAutoFit/>
          </a:bodyPr>
          <a:lstStyle/>
          <a:p>
            <a:pPr algn="ctr"/>
            <a:r>
              <a:rPr lang="en-US" sz="2400" dirty="0" smtClean="0">
                <a:solidFill>
                  <a:schemeClr val="accent1">
                    <a:lumMod val="75000"/>
                  </a:schemeClr>
                </a:solidFill>
              </a:rPr>
              <a:t>Or just call me.</a:t>
            </a:r>
          </a:p>
          <a:p>
            <a:pPr algn="ctr"/>
            <a:r>
              <a:rPr lang="en-US" sz="2400" dirty="0" smtClean="0">
                <a:solidFill>
                  <a:schemeClr val="accent1">
                    <a:lumMod val="75000"/>
                  </a:schemeClr>
                </a:solidFill>
              </a:rPr>
              <a:t>Cell:  209-518-7835</a:t>
            </a:r>
            <a:endParaRPr lang="en-US" sz="2400" dirty="0">
              <a:solidFill>
                <a:schemeClr val="accent1">
                  <a:lumMod val="75000"/>
                </a:schemeClr>
              </a:solidFill>
            </a:endParaRPr>
          </a:p>
        </p:txBody>
      </p:sp>
    </p:spTree>
    <p:extLst>
      <p:ext uri="{BB962C8B-B14F-4D97-AF65-F5344CB8AC3E}">
        <p14:creationId xmlns:p14="http://schemas.microsoft.com/office/powerpoint/2010/main" val="30739667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81598" y="438493"/>
            <a:ext cx="625694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Two Basic Types of Machine Learning</a:t>
            </a:r>
          </a:p>
        </p:txBody>
      </p:sp>
      <p:pic>
        <p:nvPicPr>
          <p:cNvPr id="5" name="Content Placeholder 3"/>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1874125" y="1955260"/>
            <a:ext cx="8303599" cy="3660283"/>
          </a:xfrm>
        </p:spPr>
      </p:pic>
      <p:sp>
        <p:nvSpPr>
          <p:cNvPr id="2" name="Rectangle 1"/>
          <p:cNvSpPr/>
          <p:nvPr/>
        </p:nvSpPr>
        <p:spPr>
          <a:xfrm>
            <a:off x="7227651" y="4328809"/>
            <a:ext cx="2714017" cy="1031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a:stretch>
            <a:fillRect/>
          </a:stretch>
        </p:blipFill>
        <p:spPr>
          <a:xfrm>
            <a:off x="7225967" y="4844374"/>
            <a:ext cx="2676525" cy="1028700"/>
          </a:xfrm>
          <a:prstGeom prst="rect">
            <a:avLst/>
          </a:prstGeom>
        </p:spPr>
      </p:pic>
      <p:sp>
        <p:nvSpPr>
          <p:cNvPr id="6" name="TextBox 5"/>
          <p:cNvSpPr txBox="1"/>
          <p:nvPr/>
        </p:nvSpPr>
        <p:spPr>
          <a:xfrm>
            <a:off x="8249963" y="3524216"/>
            <a:ext cx="1362424" cy="369332"/>
          </a:xfrm>
          <a:prstGeom prst="rect">
            <a:avLst/>
          </a:prstGeom>
          <a:solidFill>
            <a:schemeClr val="bg1"/>
          </a:solidFill>
        </p:spPr>
        <p:txBody>
          <a:bodyPr wrap="none" rtlCol="0">
            <a:spAutoFit/>
          </a:bodyPr>
          <a:lstStyle/>
          <a:p>
            <a:r>
              <a:rPr lang="en-US" b="1" dirty="0" smtClean="0"/>
              <a:t>PREDICTION</a:t>
            </a:r>
            <a:endParaRPr lang="en-US" b="1" dirty="0"/>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964964" y="1955260"/>
            <a:ext cx="679676" cy="340990"/>
          </a:xfrm>
          <a:prstGeom prst="rect">
            <a:avLst/>
          </a:prstGeom>
        </p:spPr>
      </p:pic>
      <p:sp>
        <p:nvSpPr>
          <p:cNvPr id="8" name="TextBox 7"/>
          <p:cNvSpPr txBox="1"/>
          <p:nvPr/>
        </p:nvSpPr>
        <p:spPr>
          <a:xfrm>
            <a:off x="1584960" y="2877312"/>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955298" y="5724404"/>
            <a:ext cx="349504" cy="297339"/>
          </a:xfrm>
          <a:prstGeom prst="rect">
            <a:avLst/>
          </a:prstGeom>
        </p:spPr>
      </p:pic>
    </p:spTree>
    <p:extLst>
      <p:ext uri="{BB962C8B-B14F-4D97-AF65-F5344CB8AC3E}">
        <p14:creationId xmlns:p14="http://schemas.microsoft.com/office/powerpoint/2010/main" val="39630364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80488" y="1233298"/>
            <a:ext cx="4231139" cy="1648557"/>
          </a:xfrm>
          <a:prstGeom prst="rect">
            <a:avLst/>
          </a:prstGeom>
        </p:spPr>
      </p:pic>
      <p:sp>
        <p:nvSpPr>
          <p:cNvPr id="3" name="Right Arrow 2"/>
          <p:cNvSpPr/>
          <p:nvPr/>
        </p:nvSpPr>
        <p:spPr>
          <a:xfrm>
            <a:off x="6130681" y="1947100"/>
            <a:ext cx="643808" cy="2438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190445" y="1091832"/>
            <a:ext cx="378630" cy="1954381"/>
          </a:xfrm>
          <a:prstGeom prst="rect">
            <a:avLst/>
          </a:prstGeom>
          <a:noFill/>
        </p:spPr>
        <p:txBody>
          <a:bodyPr wrap="none" rtlCol="0">
            <a:spAutoFit/>
          </a:bodyPr>
          <a:lstStyle/>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a:p>
            <a:r>
              <a:rPr lang="en-US" sz="1100" dirty="0">
                <a:solidFill>
                  <a:srgbClr val="92D050"/>
                </a:solidFill>
              </a:rPr>
              <a:t>Yes</a:t>
            </a:r>
          </a:p>
          <a:p>
            <a:r>
              <a:rPr lang="en-US" sz="1100" dirty="0">
                <a:solidFill>
                  <a:srgbClr val="FF0000"/>
                </a:solidFill>
              </a:rPr>
              <a:t>No</a:t>
            </a:r>
          </a:p>
          <a:p>
            <a:r>
              <a:rPr lang="en-US" sz="1100" dirty="0">
                <a:solidFill>
                  <a:srgbClr val="FF0000"/>
                </a:solidFill>
              </a:rPr>
              <a:t>No</a:t>
            </a:r>
          </a:p>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0058" y="4371746"/>
            <a:ext cx="3370547" cy="1972603"/>
          </a:xfrm>
          <a:prstGeom prst="rect">
            <a:avLst/>
          </a:prstGeom>
        </p:spPr>
      </p:pic>
      <p:sp>
        <p:nvSpPr>
          <p:cNvPr id="11" name="Right Arrow 10"/>
          <p:cNvSpPr/>
          <p:nvPr/>
        </p:nvSpPr>
        <p:spPr>
          <a:xfrm>
            <a:off x="5546848" y="5277681"/>
            <a:ext cx="568654" cy="2614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21586" y="622660"/>
            <a:ext cx="349504" cy="297339"/>
          </a:xfrm>
          <a:prstGeom prst="rect">
            <a:avLst/>
          </a:prstGeom>
        </p:spPr>
      </p:pic>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272064" y="624524"/>
            <a:ext cx="215392" cy="295475"/>
          </a:xfrm>
          <a:prstGeom prst="rect">
            <a:avLst/>
          </a:prstGeom>
        </p:spPr>
      </p:pic>
      <p:pic>
        <p:nvPicPr>
          <p:cNvPr id="14" name="Picture 1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228548" y="3870968"/>
            <a:ext cx="349504" cy="297339"/>
          </a:xfrm>
          <a:prstGeom prst="rect">
            <a:avLst/>
          </a:prstGeom>
        </p:spPr>
      </p:pic>
      <p:sp>
        <p:nvSpPr>
          <p:cNvPr id="15" name="TextBox 14"/>
          <p:cNvSpPr txBox="1"/>
          <p:nvPr/>
        </p:nvSpPr>
        <p:spPr>
          <a:xfrm>
            <a:off x="8018412" y="1776634"/>
            <a:ext cx="2058962" cy="584775"/>
          </a:xfrm>
          <a:prstGeom prst="rect">
            <a:avLst/>
          </a:prstGeom>
          <a:noFill/>
        </p:spPr>
        <p:txBody>
          <a:bodyPr wrap="none" rtlCol="0">
            <a:spAutoFit/>
          </a:bodyPr>
          <a:lstStyle/>
          <a:p>
            <a:r>
              <a:rPr lang="en-US" sz="3200" b="1" dirty="0" smtClean="0">
                <a:solidFill>
                  <a:schemeClr val="accent6">
                    <a:lumMod val="50000"/>
                  </a:schemeClr>
                </a:solidFill>
              </a:rPr>
              <a:t>Supervised</a:t>
            </a:r>
            <a:endParaRPr lang="en-US" sz="3200" b="1" dirty="0">
              <a:solidFill>
                <a:schemeClr val="accent6">
                  <a:lumMod val="50000"/>
                </a:schemeClr>
              </a:solidFill>
            </a:endParaRPr>
          </a:p>
        </p:txBody>
      </p:sp>
      <p:sp>
        <p:nvSpPr>
          <p:cNvPr id="16" name="TextBox 15"/>
          <p:cNvSpPr txBox="1"/>
          <p:nvPr/>
        </p:nvSpPr>
        <p:spPr>
          <a:xfrm>
            <a:off x="9077187" y="5116036"/>
            <a:ext cx="2515817" cy="584775"/>
          </a:xfrm>
          <a:prstGeom prst="rect">
            <a:avLst/>
          </a:prstGeom>
          <a:noFill/>
        </p:spPr>
        <p:txBody>
          <a:bodyPr wrap="none" rtlCol="0">
            <a:spAutoFit/>
          </a:bodyPr>
          <a:lstStyle/>
          <a:p>
            <a:r>
              <a:rPr lang="en-US" sz="3200" b="1" dirty="0" smtClean="0">
                <a:solidFill>
                  <a:schemeClr val="accent6">
                    <a:lumMod val="50000"/>
                  </a:schemeClr>
                </a:solidFill>
              </a:rPr>
              <a:t>Unsupervised</a:t>
            </a:r>
            <a:endParaRPr lang="en-US" sz="3200" b="1" dirty="0">
              <a:solidFill>
                <a:schemeClr val="accent6">
                  <a:lumMod val="50000"/>
                </a:schemeClr>
              </a:solidFill>
            </a:endParaRPr>
          </a:p>
        </p:txBody>
      </p:sp>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6280" b="5945"/>
          <a:stretch/>
        </p:blipFill>
        <p:spPr>
          <a:xfrm>
            <a:off x="6409797" y="4309535"/>
            <a:ext cx="2318556" cy="2097024"/>
          </a:xfrm>
          <a:prstGeom prst="rect">
            <a:avLst/>
          </a:prstGeom>
        </p:spPr>
      </p:pic>
      <p:sp>
        <p:nvSpPr>
          <p:cNvPr id="18" name="TextBox 17"/>
          <p:cNvSpPr txBox="1"/>
          <p:nvPr/>
        </p:nvSpPr>
        <p:spPr>
          <a:xfrm>
            <a:off x="7741920" y="548043"/>
            <a:ext cx="1503681" cy="369332"/>
          </a:xfrm>
          <a:prstGeom prst="rect">
            <a:avLst/>
          </a:prstGeom>
          <a:noFill/>
        </p:spPr>
        <p:txBody>
          <a:bodyPr wrap="none" rtlCol="0">
            <a:spAutoFit/>
          </a:bodyPr>
          <a:lstStyle/>
          <a:p>
            <a:r>
              <a:rPr lang="en-US" dirty="0" smtClean="0"/>
              <a:t>Target / labels</a:t>
            </a:r>
            <a:endParaRPr lang="en-US" dirty="0"/>
          </a:p>
        </p:txBody>
      </p:sp>
      <p:sp>
        <p:nvSpPr>
          <p:cNvPr id="19" name="TextBox 18"/>
          <p:cNvSpPr txBox="1"/>
          <p:nvPr/>
        </p:nvSpPr>
        <p:spPr>
          <a:xfrm>
            <a:off x="2473800" y="580806"/>
            <a:ext cx="620554" cy="369332"/>
          </a:xfrm>
          <a:prstGeom prst="rect">
            <a:avLst/>
          </a:prstGeom>
          <a:noFill/>
        </p:spPr>
        <p:txBody>
          <a:bodyPr wrap="none" rtlCol="0">
            <a:spAutoFit/>
          </a:bodyPr>
          <a:lstStyle/>
          <a:p>
            <a:r>
              <a:rPr lang="en-US" dirty="0" smtClean="0"/>
              <a:t>Data</a:t>
            </a:r>
            <a:endParaRPr lang="en-US" dirty="0"/>
          </a:p>
        </p:txBody>
      </p:sp>
      <p:sp>
        <p:nvSpPr>
          <p:cNvPr id="20" name="TextBox 19"/>
          <p:cNvSpPr txBox="1"/>
          <p:nvPr/>
        </p:nvSpPr>
        <p:spPr>
          <a:xfrm>
            <a:off x="2473800" y="3834971"/>
            <a:ext cx="620554" cy="369332"/>
          </a:xfrm>
          <a:prstGeom prst="rect">
            <a:avLst/>
          </a:prstGeom>
          <a:noFill/>
        </p:spPr>
        <p:txBody>
          <a:bodyPr wrap="none" rtlCol="0">
            <a:spAutoFit/>
          </a:bodyPr>
          <a:lstStyle/>
          <a:p>
            <a:r>
              <a:rPr lang="en-US" dirty="0" smtClean="0"/>
              <a:t>Data</a:t>
            </a:r>
            <a:endParaRPr lang="en-US" dirty="0"/>
          </a:p>
        </p:txBody>
      </p:sp>
    </p:spTree>
    <p:extLst>
      <p:ext uri="{BB962C8B-B14F-4D97-AF65-F5344CB8AC3E}">
        <p14:creationId xmlns:p14="http://schemas.microsoft.com/office/powerpoint/2010/main" val="26896748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37268" y="1289931"/>
            <a:ext cx="8516539" cy="5296639"/>
          </a:xfrm>
          <a:prstGeom prst="rect">
            <a:avLst/>
          </a:prstGeom>
          <a:solidFill>
            <a:schemeClr val="accent2">
              <a:lumMod val="60000"/>
              <a:lumOff val="40000"/>
              <a:alpha val="96000"/>
            </a:schemeClr>
          </a:solidFill>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2567" y="5470259"/>
            <a:ext cx="762066" cy="106689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4718" y="5127918"/>
            <a:ext cx="915307" cy="1254642"/>
          </a:xfrm>
          <a:prstGeom prst="rect">
            <a:avLst/>
          </a:prstGeom>
        </p:spPr>
      </p:pic>
      <p:sp>
        <p:nvSpPr>
          <p:cNvPr id="9" name="TextBox 8"/>
          <p:cNvSpPr txBox="1"/>
          <p:nvPr/>
        </p:nvSpPr>
        <p:spPr>
          <a:xfrm>
            <a:off x="3023192" y="2052882"/>
            <a:ext cx="668773" cy="830997"/>
          </a:xfrm>
          <a:prstGeom prst="rect">
            <a:avLst/>
          </a:prstGeom>
          <a:noFill/>
        </p:spPr>
        <p:txBody>
          <a:bodyPr wrap="none" rtlCol="0">
            <a:spAutoFit/>
          </a:bodyPr>
          <a:lstStyle/>
          <a:p>
            <a:r>
              <a:rPr lang="en-US" sz="4800" b="1" dirty="0">
                <a:solidFill>
                  <a:srgbClr val="43FC24"/>
                </a:solidFill>
                <a:sym typeface="Wingdings" panose="05000000000000000000" pitchFamily="2" charset="2"/>
              </a:rPr>
              <a:t></a:t>
            </a:r>
            <a:endParaRPr lang="en-US" b="1" dirty="0">
              <a:solidFill>
                <a:srgbClr val="43FC24"/>
              </a:solidFill>
            </a:endParaRPr>
          </a:p>
        </p:txBody>
      </p:sp>
      <p:sp>
        <p:nvSpPr>
          <p:cNvPr id="10" name="TextBox 9"/>
          <p:cNvSpPr txBox="1"/>
          <p:nvPr/>
        </p:nvSpPr>
        <p:spPr>
          <a:xfrm>
            <a:off x="3844365" y="2468380"/>
            <a:ext cx="668773" cy="830997"/>
          </a:xfrm>
          <a:prstGeom prst="rect">
            <a:avLst/>
          </a:prstGeom>
          <a:noFill/>
        </p:spPr>
        <p:txBody>
          <a:bodyPr wrap="none" rtlCol="0">
            <a:spAutoFit/>
          </a:bodyPr>
          <a:lstStyle/>
          <a:p>
            <a:r>
              <a:rPr lang="en-US" sz="4800" b="1" dirty="0">
                <a:solidFill>
                  <a:srgbClr val="43FC24"/>
                </a:solidFill>
                <a:sym typeface="Wingdings" panose="05000000000000000000" pitchFamily="2" charset="2"/>
              </a:rPr>
              <a:t></a:t>
            </a:r>
            <a:endParaRPr lang="en-US" b="1" dirty="0">
              <a:solidFill>
                <a:srgbClr val="43FC24"/>
              </a:solidFill>
            </a:endParaRPr>
          </a:p>
        </p:txBody>
      </p:sp>
      <p:sp>
        <p:nvSpPr>
          <p:cNvPr id="11" name="TextBox 10"/>
          <p:cNvSpPr txBox="1"/>
          <p:nvPr/>
        </p:nvSpPr>
        <p:spPr>
          <a:xfrm>
            <a:off x="5149080" y="4913611"/>
            <a:ext cx="668773" cy="830997"/>
          </a:xfrm>
          <a:prstGeom prst="rect">
            <a:avLst/>
          </a:prstGeom>
          <a:noFill/>
        </p:spPr>
        <p:txBody>
          <a:bodyPr wrap="none" rtlCol="0">
            <a:spAutoFit/>
          </a:bodyPr>
          <a:lstStyle/>
          <a:p>
            <a:r>
              <a:rPr lang="en-US" sz="4800" b="1" dirty="0">
                <a:solidFill>
                  <a:srgbClr val="43FC24"/>
                </a:solidFill>
                <a:sym typeface="Wingdings" panose="05000000000000000000" pitchFamily="2" charset="2"/>
              </a:rPr>
              <a:t></a:t>
            </a:r>
            <a:endParaRPr lang="en-US" b="1" dirty="0">
              <a:solidFill>
                <a:srgbClr val="43FC24"/>
              </a:solidFill>
            </a:endParaRPr>
          </a:p>
        </p:txBody>
      </p:sp>
      <p:sp>
        <p:nvSpPr>
          <p:cNvPr id="12" name="TextBox 11"/>
          <p:cNvSpPr txBox="1"/>
          <p:nvPr/>
        </p:nvSpPr>
        <p:spPr>
          <a:xfrm>
            <a:off x="3069677" y="3668095"/>
            <a:ext cx="673582" cy="1015663"/>
          </a:xfrm>
          <a:prstGeom prst="rect">
            <a:avLst/>
          </a:prstGeom>
          <a:noFill/>
        </p:spPr>
        <p:txBody>
          <a:bodyPr wrap="none" rtlCol="0">
            <a:spAutoFit/>
          </a:bodyPr>
          <a:lstStyle/>
          <a:p>
            <a:r>
              <a:rPr lang="en-US" sz="6000" dirty="0">
                <a:solidFill>
                  <a:srgbClr val="FF0000"/>
                </a:solidFill>
                <a:sym typeface="Wingdings" panose="05000000000000000000" pitchFamily="2" charset="2"/>
              </a:rPr>
              <a:t></a:t>
            </a:r>
            <a:endParaRPr lang="en-US" dirty="0">
              <a:solidFill>
                <a:srgbClr val="FF0000"/>
              </a:solidFill>
            </a:endParaRPr>
          </a:p>
        </p:txBody>
      </p:sp>
      <p:sp>
        <p:nvSpPr>
          <p:cNvPr id="13" name="TextBox 12"/>
          <p:cNvSpPr txBox="1"/>
          <p:nvPr/>
        </p:nvSpPr>
        <p:spPr>
          <a:xfrm>
            <a:off x="5261063" y="1960548"/>
            <a:ext cx="673582" cy="1015663"/>
          </a:xfrm>
          <a:prstGeom prst="rect">
            <a:avLst/>
          </a:prstGeom>
          <a:noFill/>
        </p:spPr>
        <p:txBody>
          <a:bodyPr wrap="none" rtlCol="0">
            <a:spAutoFit/>
          </a:bodyPr>
          <a:lstStyle/>
          <a:p>
            <a:r>
              <a:rPr lang="en-US" sz="6000" dirty="0">
                <a:solidFill>
                  <a:srgbClr val="FF0000"/>
                </a:solidFill>
                <a:sym typeface="Wingdings" panose="05000000000000000000" pitchFamily="2" charset="2"/>
              </a:rPr>
              <a:t></a:t>
            </a:r>
            <a:endParaRPr lang="en-US" dirty="0">
              <a:solidFill>
                <a:srgbClr val="FF0000"/>
              </a:solidFill>
            </a:endParaRPr>
          </a:p>
        </p:txBody>
      </p:sp>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98971" y="2052881"/>
            <a:ext cx="767200" cy="995602"/>
          </a:xfrm>
          <a:prstGeom prst="rect">
            <a:avLst/>
          </a:prstGeom>
        </p:spPr>
      </p:pic>
      <p:sp>
        <p:nvSpPr>
          <p:cNvPr id="15" name="Freeform 14"/>
          <p:cNvSpPr/>
          <p:nvPr/>
        </p:nvSpPr>
        <p:spPr>
          <a:xfrm>
            <a:off x="6755220" y="2468380"/>
            <a:ext cx="3338623" cy="3657600"/>
          </a:xfrm>
          <a:custGeom>
            <a:avLst/>
            <a:gdLst>
              <a:gd name="connsiteX0" fmla="*/ 701749 w 3742661"/>
              <a:gd name="connsiteY0" fmla="*/ 372139 h 3870251"/>
              <a:gd name="connsiteX1" fmla="*/ 2626242 w 3742661"/>
              <a:gd name="connsiteY1" fmla="*/ 0 h 3870251"/>
              <a:gd name="connsiteX2" fmla="*/ 3700131 w 3742661"/>
              <a:gd name="connsiteY2" fmla="*/ 340241 h 3870251"/>
              <a:gd name="connsiteX3" fmla="*/ 3742661 w 3742661"/>
              <a:gd name="connsiteY3" fmla="*/ 2126511 h 3870251"/>
              <a:gd name="connsiteX4" fmla="*/ 2317898 w 3742661"/>
              <a:gd name="connsiteY4" fmla="*/ 3870251 h 3870251"/>
              <a:gd name="connsiteX5" fmla="*/ 595424 w 3742661"/>
              <a:gd name="connsiteY5" fmla="*/ 3838353 h 3870251"/>
              <a:gd name="connsiteX6" fmla="*/ 0 w 3742661"/>
              <a:gd name="connsiteY6" fmla="*/ 1828800 h 3870251"/>
              <a:gd name="connsiteX7" fmla="*/ 138224 w 3742661"/>
              <a:gd name="connsiteY7" fmla="*/ 595423 h 3870251"/>
              <a:gd name="connsiteX8" fmla="*/ 701749 w 3742661"/>
              <a:gd name="connsiteY8" fmla="*/ 372139 h 387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661" h="3870251">
                <a:moveTo>
                  <a:pt x="701749" y="372139"/>
                </a:moveTo>
                <a:lnTo>
                  <a:pt x="2626242" y="0"/>
                </a:lnTo>
                <a:lnTo>
                  <a:pt x="3700131" y="340241"/>
                </a:lnTo>
                <a:lnTo>
                  <a:pt x="3742661" y="2126511"/>
                </a:lnTo>
                <a:lnTo>
                  <a:pt x="2317898" y="3870251"/>
                </a:lnTo>
                <a:lnTo>
                  <a:pt x="595424" y="3838353"/>
                </a:lnTo>
                <a:lnTo>
                  <a:pt x="0" y="1828800"/>
                </a:lnTo>
                <a:lnTo>
                  <a:pt x="138224" y="595423"/>
                </a:lnTo>
                <a:lnTo>
                  <a:pt x="701749" y="372139"/>
                </a:lnTo>
                <a:close/>
              </a:path>
            </a:pathLst>
          </a:custGeom>
          <a:solidFill>
            <a:schemeClr val="accent2">
              <a:lumMod val="60000"/>
              <a:lumOff val="40000"/>
              <a:alpha val="36000"/>
            </a:schemeClr>
          </a:solidFill>
          <a:ln w="857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5337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84" y="1371600"/>
            <a:ext cx="11330217" cy="4439266"/>
          </a:xfrm>
          <a:prstGeom prst="rect">
            <a:avLst/>
          </a:prstGeom>
        </p:spPr>
      </p:pic>
      <p:sp>
        <p:nvSpPr>
          <p:cNvPr id="3" name="Oval 2"/>
          <p:cNvSpPr/>
          <p:nvPr/>
        </p:nvSpPr>
        <p:spPr>
          <a:xfrm>
            <a:off x="4291781" y="2964426"/>
            <a:ext cx="2772696" cy="1519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89428" y="3169970"/>
            <a:ext cx="577402" cy="1107996"/>
          </a:xfrm>
          <a:prstGeom prst="rect">
            <a:avLst/>
          </a:prstGeom>
          <a:noFill/>
        </p:spPr>
        <p:txBody>
          <a:bodyPr wrap="none" rtlCol="0">
            <a:spAutoFit/>
          </a:bodyPr>
          <a:lstStyle/>
          <a:p>
            <a:r>
              <a:rPr lang="en-US" sz="6600" b="1" dirty="0" smtClean="0"/>
              <a:t>?</a:t>
            </a:r>
            <a:endParaRPr lang="en-US" sz="6600" b="1" dirty="0"/>
          </a:p>
        </p:txBody>
      </p:sp>
      <p:sp>
        <p:nvSpPr>
          <p:cNvPr id="5" name="Title 8"/>
          <p:cNvSpPr txBox="1">
            <a:spLocks/>
          </p:cNvSpPr>
          <p:nvPr/>
        </p:nvSpPr>
        <p:spPr>
          <a:xfrm>
            <a:off x="745930" y="344567"/>
            <a:ext cx="10153127"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smtClean="0">
                <a:solidFill>
                  <a:schemeClr val="bg2">
                    <a:lumMod val="50000"/>
                  </a:schemeClr>
                </a:solidFill>
                <a:latin typeface="Arial" charset="0"/>
                <a:ea typeface="ＭＳ Ｐゴシック" charset="0"/>
                <a:cs typeface="ＭＳ Ｐゴシック" charset="0"/>
              </a:rPr>
              <a:t>Supervised </a:t>
            </a:r>
            <a:r>
              <a:rPr lang="en-US" sz="2800" dirty="0" smtClean="0">
                <a:solidFill>
                  <a:schemeClr val="bg2">
                    <a:lumMod val="50000"/>
                  </a:schemeClr>
                </a:solidFill>
                <a:latin typeface="Arial" charset="0"/>
                <a:ea typeface="ＭＳ Ｐゴシック" charset="0"/>
                <a:cs typeface="ＭＳ Ｐゴシック" charset="0"/>
              </a:rPr>
              <a:t>or</a:t>
            </a:r>
            <a:r>
              <a:rPr lang="en-US" sz="2800" b="1" dirty="0" smtClean="0">
                <a:solidFill>
                  <a:schemeClr val="bg2">
                    <a:lumMod val="50000"/>
                  </a:schemeClr>
                </a:solidFill>
                <a:latin typeface="Arial" charset="0"/>
                <a:ea typeface="ＭＳ Ｐゴシック" charset="0"/>
                <a:cs typeface="ＭＳ Ｐゴシック" charset="0"/>
              </a:rPr>
              <a:t>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r>
              <a:rPr lang="en-US" sz="2800" b="1" dirty="0" smtClean="0">
                <a:solidFill>
                  <a:schemeClr val="bg2">
                    <a:lumMod val="50000"/>
                  </a:schemeClr>
                </a:solidFill>
                <a:latin typeface="Arial" charset="0"/>
                <a:ea typeface="ＭＳ Ｐゴシック" charset="0"/>
                <a:cs typeface="ＭＳ Ｐゴシック" charset="0"/>
              </a:rPr>
              <a:t>                         What Characters? </a:t>
            </a:r>
            <a:endParaRPr lang="en-US" sz="2800" b="1" dirty="0">
              <a:solidFill>
                <a:schemeClr val="bg2">
                  <a:lumMod val="50000"/>
                </a:schemeClr>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8481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84" y="1371600"/>
            <a:ext cx="11330217" cy="4439266"/>
          </a:xfrm>
          <a:prstGeom prst="rect">
            <a:avLst/>
          </a:prstGeom>
        </p:spPr>
      </p:pic>
      <p:sp>
        <p:nvSpPr>
          <p:cNvPr id="7" name="Title 8"/>
          <p:cNvSpPr txBox="1">
            <a:spLocks/>
          </p:cNvSpPr>
          <p:nvPr/>
        </p:nvSpPr>
        <p:spPr>
          <a:xfrm>
            <a:off x="745930" y="344567"/>
            <a:ext cx="10153127"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a:solidFill>
                  <a:schemeClr val="bg2">
                    <a:lumMod val="50000"/>
                  </a:schemeClr>
                </a:solidFill>
                <a:latin typeface="Arial" charset="0"/>
                <a:ea typeface="ＭＳ Ｐゴシック" charset="0"/>
                <a:cs typeface="ＭＳ Ｐゴシック" charset="0"/>
              </a:rPr>
              <a:t> </a:t>
            </a:r>
            <a:r>
              <a:rPr lang="en-US" sz="2800" b="1" dirty="0" smtClean="0">
                <a:solidFill>
                  <a:schemeClr val="bg2">
                    <a:lumMod val="50000"/>
                  </a:schemeClr>
                </a:solidFill>
                <a:latin typeface="Arial" charset="0"/>
                <a:ea typeface="ＭＳ Ｐゴシック" charset="0"/>
                <a:cs typeface="ＭＳ Ｐゴシック" charset="0"/>
              </a:rPr>
              <a:t>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r>
              <a:rPr lang="en-US" sz="2800" b="1" dirty="0" smtClean="0">
                <a:solidFill>
                  <a:schemeClr val="bg2">
                    <a:lumMod val="50000"/>
                  </a:schemeClr>
                </a:solidFill>
                <a:latin typeface="Arial" charset="0"/>
                <a:ea typeface="ＭＳ Ｐゴシック" charset="0"/>
                <a:cs typeface="ＭＳ Ｐゴシック" charset="0"/>
              </a:rPr>
              <a:t>                         What Characters? </a:t>
            </a:r>
            <a:endParaRPr lang="en-US" sz="2800" b="1" dirty="0">
              <a:solidFill>
                <a:schemeClr val="bg2">
                  <a:lumMod val="50000"/>
                </a:schemeClr>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60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69448" y="624490"/>
            <a:ext cx="8360375"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chemeClr val="bg2">
                    <a:lumMod val="50000"/>
                  </a:schemeClr>
                </a:solidFill>
                <a:latin typeface="Arial" charset="0"/>
                <a:ea typeface="ＭＳ Ｐゴシック" charset="0"/>
                <a:cs typeface="ＭＳ Ｐゴシック" charset="0"/>
              </a:rPr>
              <a:t>Example: </a:t>
            </a:r>
            <a:r>
              <a:rPr lang="en-US" dirty="0" err="1">
                <a:solidFill>
                  <a:schemeClr val="bg2">
                    <a:lumMod val="50000"/>
                  </a:schemeClr>
                </a:solidFill>
                <a:latin typeface="Arial" charset="0"/>
                <a:ea typeface="ＭＳ Ｐゴシック" charset="0"/>
                <a:cs typeface="ＭＳ Ｐゴシック" charset="0"/>
              </a:rPr>
              <a:t>Handwriten</a:t>
            </a:r>
            <a:r>
              <a:rPr lang="en-US" dirty="0">
                <a:solidFill>
                  <a:schemeClr val="bg2">
                    <a:lumMod val="50000"/>
                  </a:schemeClr>
                </a:solidFill>
                <a:latin typeface="Arial" charset="0"/>
                <a:ea typeface="ＭＳ Ｐゴシック" charset="0"/>
                <a:cs typeface="ＭＳ Ｐゴシック" charset="0"/>
              </a:rPr>
              <a:t> Digit Recognition</a:t>
            </a:r>
          </a:p>
        </p:txBody>
      </p:sp>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1116" y="5375524"/>
            <a:ext cx="2311760" cy="459663"/>
          </a:xfrm>
          <a:prstGeom prst="rect">
            <a:avLst/>
          </a:prstGeom>
        </p:spPr>
      </p:pic>
      <p:sp>
        <p:nvSpPr>
          <p:cNvPr id="12" name="TextBox 11"/>
          <p:cNvSpPr txBox="1"/>
          <p:nvPr/>
        </p:nvSpPr>
        <p:spPr>
          <a:xfrm>
            <a:off x="4849635" y="2515505"/>
            <a:ext cx="449162" cy="2246769"/>
          </a:xfrm>
          <a:prstGeom prst="rect">
            <a:avLst/>
          </a:prstGeom>
          <a:noFill/>
          <a:ln w="19050">
            <a:solidFill>
              <a:schemeClr val="tx1"/>
            </a:solidFill>
          </a:ln>
        </p:spPr>
        <p:txBody>
          <a:bodyPr wrap="none" rtlCol="0">
            <a:spAutoFit/>
          </a:bodyPr>
          <a:lstStyle/>
          <a:p>
            <a:r>
              <a:rPr lang="en-US" sz="2800" b="1" dirty="0"/>
              <a:t>7 </a:t>
            </a:r>
            <a:endParaRPr lang="en-US" sz="2800" b="1" dirty="0" smtClean="0"/>
          </a:p>
          <a:p>
            <a:r>
              <a:rPr lang="en-US" sz="2800" b="1" dirty="0" smtClean="0"/>
              <a:t>5</a:t>
            </a:r>
          </a:p>
          <a:p>
            <a:r>
              <a:rPr lang="en-US" sz="2800" b="1" dirty="0" smtClean="0"/>
              <a:t>3</a:t>
            </a:r>
          </a:p>
          <a:p>
            <a:r>
              <a:rPr lang="en-US" sz="2800" b="1" dirty="0" smtClean="0"/>
              <a:t>5</a:t>
            </a:r>
          </a:p>
          <a:p>
            <a:r>
              <a:rPr lang="en-US" sz="2800" b="1" dirty="0" smtClean="0"/>
              <a:t>3</a:t>
            </a:r>
            <a:endParaRPr lang="en-US" sz="2800" b="1" dirty="0"/>
          </a:p>
        </p:txBody>
      </p:sp>
      <p:pic>
        <p:nvPicPr>
          <p:cNvPr id="13" name="Picture 12"/>
          <p:cNvPicPr>
            <a:picLocks noChangeAspect="1"/>
          </p:cNvPicPr>
          <p:nvPr/>
        </p:nvPicPr>
        <p:blipFill>
          <a:blip r:embed="rId5"/>
          <a:stretch>
            <a:fillRect/>
          </a:stretch>
        </p:blipFill>
        <p:spPr>
          <a:xfrm>
            <a:off x="1283008" y="2670639"/>
            <a:ext cx="2697480" cy="1798320"/>
          </a:xfrm>
          <a:prstGeom prst="rect">
            <a:avLst/>
          </a:prstGeom>
        </p:spPr>
      </p:pic>
      <p:pic>
        <p:nvPicPr>
          <p:cNvPr id="15" name="Picture 1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6996" y="1879960"/>
            <a:ext cx="349504" cy="297339"/>
          </a:xfrm>
          <a:prstGeom prst="rect">
            <a:avLst/>
          </a:prstGeom>
        </p:spPr>
      </p:pic>
      <p:pic>
        <p:nvPicPr>
          <p:cNvPr id="16" name="Picture 1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520" y="1879960"/>
            <a:ext cx="215392" cy="295475"/>
          </a:xfrm>
          <a:prstGeom prst="rect">
            <a:avLst/>
          </a:prstGeom>
        </p:spPr>
      </p:pic>
      <p:sp>
        <p:nvSpPr>
          <p:cNvPr id="17" name="Left Brace 16"/>
          <p:cNvSpPr/>
          <p:nvPr/>
        </p:nvSpPr>
        <p:spPr>
          <a:xfrm rot="5400000">
            <a:off x="2206488" y="3755936"/>
            <a:ext cx="400050" cy="24127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8648657" y="2670639"/>
            <a:ext cx="452368" cy="769441"/>
          </a:xfrm>
          <a:prstGeom prst="rect">
            <a:avLst/>
          </a:prstGeom>
          <a:noFill/>
          <a:ln w="22225">
            <a:solidFill>
              <a:schemeClr val="tx1"/>
            </a:solidFill>
          </a:ln>
        </p:spPr>
        <p:txBody>
          <a:bodyPr wrap="none" rtlCol="0">
            <a:spAutoFit/>
          </a:bodyPr>
          <a:lstStyle/>
          <a:p>
            <a:r>
              <a:rPr lang="en-US" sz="4400" dirty="0" smtClean="0">
                <a:latin typeface="Rage Italic" panose="03070502040507070304" pitchFamily="66" charset="0"/>
              </a:rPr>
              <a:t>4</a:t>
            </a:r>
            <a:endParaRPr lang="en-US" sz="4400" dirty="0">
              <a:latin typeface="Rage Italic" panose="03070502040507070304" pitchFamily="66" charset="0"/>
            </a:endParaRPr>
          </a:p>
        </p:txBody>
      </p:sp>
      <p:sp>
        <p:nvSpPr>
          <p:cNvPr id="20" name="TextBox 19"/>
          <p:cNvSpPr txBox="1"/>
          <p:nvPr/>
        </p:nvSpPr>
        <p:spPr>
          <a:xfrm>
            <a:off x="9217741" y="2701416"/>
            <a:ext cx="421910" cy="707886"/>
          </a:xfrm>
          <a:prstGeom prst="rect">
            <a:avLst/>
          </a:prstGeom>
          <a:noFill/>
        </p:spPr>
        <p:txBody>
          <a:bodyPr wrap="none" rtlCol="0">
            <a:spAutoFit/>
          </a:bodyPr>
          <a:lstStyle/>
          <a:p>
            <a:r>
              <a:rPr lang="en-US" sz="4000" dirty="0" smtClean="0"/>
              <a:t>?</a:t>
            </a:r>
            <a:endParaRPr lang="en-US" sz="4000" dirty="0"/>
          </a:p>
        </p:txBody>
      </p:sp>
      <p:pic>
        <p:nvPicPr>
          <p:cNvPr id="21" name="Picture 20"/>
          <p:cNvPicPr>
            <a:picLocks noChangeAspect="1"/>
          </p:cNvPicPr>
          <p:nvPr/>
        </p:nvPicPr>
        <p:blipFill rotWithShape="1">
          <a:blip r:embed="rId5"/>
          <a:srcRect l="67412" t="13703" r="7165" b="45619"/>
          <a:stretch/>
        </p:blipFill>
        <p:spPr>
          <a:xfrm>
            <a:off x="8531941" y="1873201"/>
            <a:ext cx="685800" cy="731521"/>
          </a:xfrm>
          <a:prstGeom prst="rect">
            <a:avLst/>
          </a:prstGeom>
        </p:spPr>
      </p:pic>
      <p:pic>
        <p:nvPicPr>
          <p:cNvPr id="22" name="Picture 21"/>
          <p:cNvPicPr>
            <a:picLocks noChangeAspect="1"/>
          </p:cNvPicPr>
          <p:nvPr/>
        </p:nvPicPr>
        <p:blipFill>
          <a:blip r:embed="rId8"/>
          <a:stretch>
            <a:fillRect/>
          </a:stretch>
        </p:blipFill>
        <p:spPr>
          <a:xfrm>
            <a:off x="6841736" y="3714751"/>
            <a:ext cx="4376174" cy="2461598"/>
          </a:xfrm>
          <a:prstGeom prst="rect">
            <a:avLst/>
          </a:prstGeom>
        </p:spPr>
      </p:pic>
    </p:spTree>
    <p:extLst>
      <p:ext uri="{BB962C8B-B14F-4D97-AF65-F5344CB8AC3E}">
        <p14:creationId xmlns:p14="http://schemas.microsoft.com/office/powerpoint/2010/main" val="42905644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7" y="1565910"/>
            <a:ext cx="7106156" cy="3971570"/>
          </a:xfrm>
          <a:prstGeom prst="rect">
            <a:avLst/>
          </a:prstGeom>
        </p:spPr>
      </p:pic>
      <p:sp>
        <p:nvSpPr>
          <p:cNvPr id="3" name="Title 8"/>
          <p:cNvSpPr txBox="1">
            <a:spLocks/>
          </p:cNvSpPr>
          <p:nvPr/>
        </p:nvSpPr>
        <p:spPr>
          <a:xfrm>
            <a:off x="745931" y="344567"/>
            <a:ext cx="11097024"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smtClean="0">
                <a:solidFill>
                  <a:schemeClr val="bg2">
                    <a:lumMod val="50000"/>
                  </a:schemeClr>
                </a:solidFill>
                <a:latin typeface="Arial" charset="0"/>
                <a:ea typeface="ＭＳ Ｐゴシック" charset="0"/>
                <a:cs typeface="ＭＳ Ｐゴシック" charset="0"/>
              </a:rPr>
              <a:t>Supervised </a:t>
            </a:r>
            <a:r>
              <a:rPr lang="en-US" sz="2800" dirty="0" smtClean="0">
                <a:solidFill>
                  <a:schemeClr val="bg2">
                    <a:lumMod val="50000"/>
                  </a:schemeClr>
                </a:solidFill>
                <a:latin typeface="Arial" charset="0"/>
                <a:ea typeface="ＭＳ Ｐゴシック" charset="0"/>
                <a:cs typeface="ＭＳ Ｐゴシック" charset="0"/>
              </a:rPr>
              <a:t>or</a:t>
            </a:r>
            <a:r>
              <a:rPr lang="en-US" sz="2800" b="1" dirty="0" smtClean="0">
                <a:solidFill>
                  <a:schemeClr val="bg2">
                    <a:lumMod val="50000"/>
                  </a:schemeClr>
                </a:solidFill>
                <a:latin typeface="Arial" charset="0"/>
                <a:ea typeface="ＭＳ Ｐゴシック" charset="0"/>
                <a:cs typeface="ＭＳ Ｐゴシック" charset="0"/>
              </a:rPr>
              <a:t>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r>
              <a:rPr lang="en-US" sz="2800" b="1" dirty="0" smtClean="0">
                <a:solidFill>
                  <a:schemeClr val="bg2">
                    <a:lumMod val="50000"/>
                  </a:schemeClr>
                </a:solidFill>
                <a:latin typeface="Arial" charset="0"/>
                <a:ea typeface="ＭＳ Ｐゴシック" charset="0"/>
                <a:cs typeface="ＭＳ Ｐゴシック" charset="0"/>
              </a:rPr>
              <a:t>                        Customer Churn</a:t>
            </a:r>
            <a:endParaRPr lang="en-US" sz="2800" b="1" dirty="0">
              <a:solidFill>
                <a:schemeClr val="bg2">
                  <a:lumMod val="50000"/>
                </a:schemeClr>
              </a:solidFill>
              <a:latin typeface="Arial" charset="0"/>
              <a:ea typeface="ＭＳ Ｐゴシック" charset="0"/>
              <a:cs typeface="ＭＳ Ｐゴシック"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768" y="1324739"/>
            <a:ext cx="3904607" cy="1521332"/>
          </a:xfrm>
          <a:prstGeom prst="rect">
            <a:avLst/>
          </a:prstGeom>
        </p:spPr>
      </p:pic>
    </p:spTree>
    <p:extLst>
      <p:ext uri="{BB962C8B-B14F-4D97-AF65-F5344CB8AC3E}">
        <p14:creationId xmlns:p14="http://schemas.microsoft.com/office/powerpoint/2010/main" val="2625070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5931" y="344567"/>
            <a:ext cx="11097024"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smtClean="0">
                <a:solidFill>
                  <a:schemeClr val="bg2">
                    <a:lumMod val="50000"/>
                  </a:schemeClr>
                </a:solidFill>
                <a:latin typeface="Arial" charset="0"/>
                <a:ea typeface="ＭＳ Ｐゴシック" charset="0"/>
                <a:cs typeface="ＭＳ Ｐゴシック" charset="0"/>
              </a:rPr>
              <a:t>Supervised                                                         Customer Churn</a:t>
            </a:r>
            <a:endParaRPr lang="en-US" sz="2800" b="1" dirty="0">
              <a:solidFill>
                <a:schemeClr val="bg2">
                  <a:lumMod val="50000"/>
                </a:schemeClr>
              </a:solidFill>
              <a:latin typeface="Arial" charset="0"/>
              <a:ea typeface="ＭＳ Ｐゴシック" charset="0"/>
              <a:cs typeface="ＭＳ Ｐゴシック"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7" y="1565910"/>
            <a:ext cx="7106156" cy="397157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768" y="1324739"/>
            <a:ext cx="3904607" cy="1521332"/>
          </a:xfrm>
          <a:prstGeom prst="rect">
            <a:avLst/>
          </a:prstGeom>
        </p:spPr>
      </p:pic>
    </p:spTree>
    <p:extLst>
      <p:ext uri="{BB962C8B-B14F-4D97-AF65-F5344CB8AC3E}">
        <p14:creationId xmlns:p14="http://schemas.microsoft.com/office/powerpoint/2010/main" val="28013371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761" y="427057"/>
            <a:ext cx="410424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rgbClr val="000000"/>
                </a:solidFill>
                <a:latin typeface="Arial" charset="0"/>
                <a:ea typeface="ＭＳ Ｐゴシック" charset="0"/>
                <a:cs typeface="ＭＳ Ｐゴシック" charset="0"/>
              </a:rPr>
              <a:t>Y</a:t>
            </a:r>
            <a:r>
              <a:rPr lang="en-US" dirty="0" smtClean="0">
                <a:solidFill>
                  <a:srgbClr val="000000"/>
                </a:solidFill>
                <a:latin typeface="Arial" charset="0"/>
                <a:ea typeface="ＭＳ Ｐゴシック" charset="0"/>
                <a:cs typeface="ＭＳ Ｐゴシック" charset="0"/>
              </a:rPr>
              <a:t>our models</a:t>
            </a:r>
            <a:r>
              <a:rPr lang="en-US" dirty="0">
                <a:solidFill>
                  <a:srgbClr val="000000"/>
                </a:solidFill>
                <a:latin typeface="Arial" charset="0"/>
                <a:ea typeface="ＭＳ Ｐゴシック" charset="0"/>
                <a:cs typeface="ＭＳ Ｐゴシック" charset="0"/>
              </a:rPr>
              <a:t>...</a:t>
            </a:r>
          </a:p>
        </p:txBody>
      </p:sp>
      <p:sp>
        <p:nvSpPr>
          <p:cNvPr id="9" name="TextBox 8"/>
          <p:cNvSpPr txBox="1"/>
          <p:nvPr/>
        </p:nvSpPr>
        <p:spPr>
          <a:xfrm>
            <a:off x="3349753" y="2139743"/>
            <a:ext cx="1499257" cy="3693319"/>
          </a:xfrm>
          <a:prstGeom prst="rect">
            <a:avLst/>
          </a:prstGeom>
          <a:noFill/>
        </p:spPr>
        <p:txBody>
          <a:bodyPr wrap="none" rtlCol="0">
            <a:spAutoFit/>
          </a:bodyPr>
          <a:lstStyle/>
          <a:p>
            <a:r>
              <a:rPr lang="en-US" dirty="0" smtClean="0"/>
              <a:t>Students?</a:t>
            </a:r>
          </a:p>
          <a:p>
            <a:endParaRPr lang="en-US" dirty="0"/>
          </a:p>
          <a:p>
            <a:endParaRPr lang="en-US" dirty="0" smtClean="0"/>
          </a:p>
          <a:p>
            <a:r>
              <a:rPr lang="en-US" dirty="0" smtClean="0"/>
              <a:t>Teachers?</a:t>
            </a:r>
          </a:p>
          <a:p>
            <a:endParaRPr lang="en-US" dirty="0"/>
          </a:p>
          <a:p>
            <a:endParaRPr lang="en-US" dirty="0" smtClean="0"/>
          </a:p>
          <a:p>
            <a:r>
              <a:rPr lang="en-US" dirty="0" smtClean="0"/>
              <a:t>Fundraising?</a:t>
            </a:r>
          </a:p>
          <a:p>
            <a:endParaRPr lang="en-US" dirty="0" smtClean="0"/>
          </a:p>
          <a:p>
            <a:endParaRPr lang="en-US" dirty="0"/>
          </a:p>
          <a:p>
            <a:r>
              <a:rPr lang="en-US" dirty="0" smtClean="0"/>
              <a:t>Performance?</a:t>
            </a:r>
          </a:p>
          <a:p>
            <a:endParaRPr lang="en-US" dirty="0"/>
          </a:p>
          <a:p>
            <a:endParaRPr lang="en-US" dirty="0" smtClean="0"/>
          </a:p>
          <a:p>
            <a:r>
              <a:rPr lang="en-US" dirty="0" smtClean="0"/>
              <a:t>…</a:t>
            </a:r>
            <a:endParaRPr lang="en-US" dirty="0"/>
          </a:p>
        </p:txBody>
      </p:sp>
    </p:spTree>
    <p:extLst>
      <p:ext uri="{BB962C8B-B14F-4D97-AF65-F5344CB8AC3E}">
        <p14:creationId xmlns:p14="http://schemas.microsoft.com/office/powerpoint/2010/main" val="2712594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761" y="427057"/>
            <a:ext cx="410424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rgbClr val="000000"/>
                </a:solidFill>
                <a:latin typeface="Arial" charset="0"/>
                <a:ea typeface="ＭＳ Ｐゴシック" charset="0"/>
                <a:cs typeface="ＭＳ Ｐゴシック" charset="0"/>
              </a:rPr>
              <a:t>Y</a:t>
            </a:r>
            <a:r>
              <a:rPr lang="en-US" dirty="0" smtClean="0">
                <a:solidFill>
                  <a:srgbClr val="000000"/>
                </a:solidFill>
                <a:latin typeface="Arial" charset="0"/>
                <a:ea typeface="ＭＳ Ｐゴシック" charset="0"/>
                <a:cs typeface="ＭＳ Ｐゴシック" charset="0"/>
              </a:rPr>
              <a:t>our models</a:t>
            </a:r>
            <a:r>
              <a:rPr lang="en-US" dirty="0">
                <a:solidFill>
                  <a:srgbClr val="000000"/>
                </a:solidFill>
                <a:latin typeface="Arial" charset="0"/>
                <a:ea typeface="ＭＳ Ｐゴシック" charset="0"/>
                <a:cs typeface="ＭＳ Ｐゴシック" charset="0"/>
              </a:rPr>
              <a:t>...</a:t>
            </a:r>
          </a:p>
        </p:txBody>
      </p:sp>
      <p:sp>
        <p:nvSpPr>
          <p:cNvPr id="5" name="Title 1"/>
          <p:cNvSpPr>
            <a:spLocks noGrp="1"/>
          </p:cNvSpPr>
          <p:nvPr>
            <p:ph type="title"/>
          </p:nvPr>
        </p:nvSpPr>
        <p:spPr>
          <a:xfrm>
            <a:off x="1480269" y="1447598"/>
            <a:ext cx="5663950" cy="571500"/>
          </a:xfrm>
        </p:spPr>
        <p:txBody>
          <a:bodyPr>
            <a:normAutofit fontScale="90000"/>
          </a:bodyPr>
          <a:lstStyle/>
          <a:p>
            <a:r>
              <a:rPr lang="en-US" sz="3600" dirty="0"/>
              <a:t>What </a:t>
            </a:r>
            <a:r>
              <a:rPr lang="en-US" sz="3600" b="1" i="1" dirty="0">
                <a:solidFill>
                  <a:schemeClr val="accent1"/>
                </a:solidFill>
              </a:rPr>
              <a:t>Data</a:t>
            </a:r>
            <a:r>
              <a:rPr lang="en-US" sz="3600" dirty="0"/>
              <a:t> do you </a:t>
            </a:r>
            <a:r>
              <a:rPr lang="en-US" sz="3600" i="1" dirty="0">
                <a:solidFill>
                  <a:schemeClr val="accent6">
                    <a:lumMod val="50000"/>
                  </a:schemeClr>
                </a:solidFill>
              </a:rPr>
              <a:t>NEED</a:t>
            </a:r>
            <a:r>
              <a:rPr lang="en-US" sz="3600" dirty="0"/>
              <a:t>?</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6727" y="2019098"/>
            <a:ext cx="3818607" cy="1883265"/>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396" y="4474119"/>
            <a:ext cx="5248356" cy="2044890"/>
          </a:xfrm>
          <a:prstGeom prst="rect">
            <a:avLst/>
          </a:prstGeom>
        </p:spPr>
      </p:pic>
    </p:spTree>
    <p:extLst>
      <p:ext uri="{BB962C8B-B14F-4D97-AF65-F5344CB8AC3E}">
        <p14:creationId xmlns:p14="http://schemas.microsoft.com/office/powerpoint/2010/main" val="104896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hotos2.meetupstatic.com/photos/event/e/0/4/e/600_43871742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242" y="741534"/>
            <a:ext cx="5038594" cy="3283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64754" y="3191451"/>
            <a:ext cx="2491580" cy="1200329"/>
          </a:xfrm>
          <a:prstGeom prst="rect">
            <a:avLst/>
          </a:prstGeom>
          <a:noFill/>
        </p:spPr>
        <p:txBody>
          <a:bodyPr wrap="none" rtlCol="0">
            <a:spAutoFit/>
          </a:bodyPr>
          <a:lstStyle/>
          <a:p>
            <a:pPr algn="ctr"/>
            <a:r>
              <a:rPr lang="en-US" b="1" dirty="0">
                <a:solidFill>
                  <a:srgbClr val="0070C0"/>
                </a:solidFill>
              </a:rPr>
              <a:t>Dr. </a:t>
            </a:r>
            <a:r>
              <a:rPr lang="en-US" b="1" dirty="0" smtClean="0">
                <a:solidFill>
                  <a:srgbClr val="0070C0"/>
                </a:solidFill>
              </a:rPr>
              <a:t>Jim </a:t>
            </a:r>
            <a:r>
              <a:rPr lang="en-US" b="1" dirty="0">
                <a:solidFill>
                  <a:srgbClr val="0070C0"/>
                </a:solidFill>
              </a:rPr>
              <a:t>Hetrick</a:t>
            </a:r>
          </a:p>
          <a:p>
            <a:pPr algn="ctr"/>
            <a:r>
              <a:rPr lang="en-US" b="1" dirty="0">
                <a:solidFill>
                  <a:srgbClr val="0070C0"/>
                </a:solidFill>
              </a:rPr>
              <a:t>Physics </a:t>
            </a:r>
            <a:r>
              <a:rPr lang="en-US" b="1" dirty="0" smtClean="0">
                <a:solidFill>
                  <a:srgbClr val="0070C0"/>
                </a:solidFill>
              </a:rPr>
              <a:t>+</a:t>
            </a:r>
          </a:p>
          <a:p>
            <a:pPr algn="ctr"/>
            <a:r>
              <a:rPr lang="en-US" b="1" dirty="0" smtClean="0">
                <a:solidFill>
                  <a:srgbClr val="0070C0"/>
                </a:solidFill>
              </a:rPr>
              <a:t>Data Science</a:t>
            </a:r>
            <a:endParaRPr lang="en-US" b="1" dirty="0">
              <a:solidFill>
                <a:srgbClr val="0070C0"/>
              </a:solidFill>
            </a:endParaRPr>
          </a:p>
          <a:p>
            <a:pPr algn="ctr"/>
            <a:r>
              <a:rPr lang="en-US" b="1" dirty="0">
                <a:solidFill>
                  <a:srgbClr val="0070C0"/>
                </a:solidFill>
              </a:rPr>
              <a:t>University of the Pacific </a:t>
            </a:r>
          </a:p>
        </p:txBody>
      </p:sp>
      <p:pic>
        <p:nvPicPr>
          <p:cNvPr id="4098" name="Picture 2" descr="http://dirac.physics.pacific.edu/phys/jhetrick/www/cray_small.gif"/>
          <p:cNvPicPr>
            <a:picLocks noChangeAspect="1" noChangeArrowheads="1"/>
          </p:cNvPicPr>
          <p:nvPr/>
        </p:nvPicPr>
        <p:blipFill rotWithShape="1">
          <a:blip r:embed="rId4">
            <a:extLst>
              <a:ext uri="{28A0092B-C50C-407E-A947-70E740481C1C}">
                <a14:useLocalDpi xmlns:a14="http://schemas.microsoft.com/office/drawing/2010/main" val="0"/>
              </a:ext>
            </a:extLst>
          </a:blip>
          <a:srcRect l="5761" t="13169" r="8322" b="4745"/>
          <a:stretch/>
        </p:blipFill>
        <p:spPr bwMode="auto">
          <a:xfrm>
            <a:off x="1397743" y="247366"/>
            <a:ext cx="1753279" cy="2259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ax3-1.xx.fbcdn.net/v/t1.0-0/p206x206/1929782_13169284095_5857_n.jpg?oh=1759ac5578aa48ce3a5965836ef8bb8a&amp;oe=584C25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760" y="500809"/>
            <a:ext cx="2669378" cy="26693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t="9777"/>
          <a:stretch/>
        </p:blipFill>
        <p:spPr>
          <a:xfrm>
            <a:off x="465791" y="4777715"/>
            <a:ext cx="3443693" cy="1725397"/>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16569" t="37859" b="-1"/>
          <a:stretch/>
        </p:blipFill>
        <p:spPr>
          <a:xfrm>
            <a:off x="384012" y="2383277"/>
            <a:ext cx="3780742" cy="1983924"/>
          </a:xfrm>
          <a:prstGeom prst="rect">
            <a:avLst/>
          </a:prstGeom>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6629" y="3110331"/>
            <a:ext cx="3574207" cy="339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https://scontent-lax3-1.xx.fbcdn.net/v/t1.0-9/10462940_10152478843244096_8672739301153705387_n.jpg?oh=703c23a5c552ba30af57307336c7bb87&amp;oe=585198B9"/>
          <p:cNvPicPr>
            <a:picLocks noChangeAspect="1" noChangeArrowheads="1"/>
          </p:cNvPicPr>
          <p:nvPr/>
        </p:nvPicPr>
        <p:blipFill rotWithShape="1">
          <a:blip r:embed="rId9">
            <a:extLst>
              <a:ext uri="{28A0092B-C50C-407E-A947-70E740481C1C}">
                <a14:useLocalDpi xmlns:a14="http://schemas.microsoft.com/office/drawing/2010/main" val="0"/>
              </a:ext>
            </a:extLst>
          </a:blip>
          <a:srcRect t="22289" b="29557"/>
          <a:stretch/>
        </p:blipFill>
        <p:spPr bwMode="auto">
          <a:xfrm>
            <a:off x="4323188" y="4454613"/>
            <a:ext cx="3429000" cy="22015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12410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761" y="427057"/>
            <a:ext cx="410424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rgbClr val="000000"/>
                </a:solidFill>
                <a:latin typeface="Arial" charset="0"/>
                <a:ea typeface="ＭＳ Ｐゴシック" charset="0"/>
                <a:cs typeface="ＭＳ Ｐゴシック" charset="0"/>
              </a:rPr>
              <a:t>Y</a:t>
            </a:r>
            <a:r>
              <a:rPr lang="en-US" dirty="0" smtClean="0">
                <a:solidFill>
                  <a:srgbClr val="000000"/>
                </a:solidFill>
                <a:latin typeface="Arial" charset="0"/>
                <a:ea typeface="ＭＳ Ｐゴシック" charset="0"/>
                <a:cs typeface="ＭＳ Ｐゴシック" charset="0"/>
              </a:rPr>
              <a:t>our models</a:t>
            </a:r>
            <a:r>
              <a:rPr lang="en-US" dirty="0">
                <a:solidFill>
                  <a:srgbClr val="000000"/>
                </a:solidFill>
                <a:latin typeface="Arial" charset="0"/>
                <a:ea typeface="ＭＳ Ｐゴシック" charset="0"/>
                <a:cs typeface="ＭＳ Ｐゴシック" charset="0"/>
              </a:rPr>
              <a:t>...</a:t>
            </a:r>
          </a:p>
        </p:txBody>
      </p:sp>
      <p:sp>
        <p:nvSpPr>
          <p:cNvPr id="5" name="Title 1"/>
          <p:cNvSpPr>
            <a:spLocks noGrp="1"/>
          </p:cNvSpPr>
          <p:nvPr>
            <p:ph type="title"/>
          </p:nvPr>
        </p:nvSpPr>
        <p:spPr>
          <a:xfrm>
            <a:off x="1480269" y="1447598"/>
            <a:ext cx="5663950" cy="571500"/>
          </a:xfrm>
        </p:spPr>
        <p:txBody>
          <a:bodyPr>
            <a:normAutofit fontScale="90000"/>
          </a:bodyPr>
          <a:lstStyle/>
          <a:p>
            <a:r>
              <a:rPr lang="en-US" sz="3600" dirty="0"/>
              <a:t>What </a:t>
            </a:r>
            <a:r>
              <a:rPr lang="en-US" sz="3600" b="1" i="1" dirty="0">
                <a:solidFill>
                  <a:schemeClr val="accent1"/>
                </a:solidFill>
              </a:rPr>
              <a:t>Data</a:t>
            </a:r>
            <a:r>
              <a:rPr lang="en-US" sz="3600" dirty="0"/>
              <a:t> do you </a:t>
            </a:r>
            <a:r>
              <a:rPr lang="en-US" sz="3600" i="1" dirty="0">
                <a:solidFill>
                  <a:schemeClr val="accent6">
                    <a:lumMod val="50000"/>
                  </a:schemeClr>
                </a:solidFill>
              </a:rPr>
              <a:t>NEED</a:t>
            </a:r>
            <a:r>
              <a:rPr lang="en-US" sz="3600" dirty="0"/>
              <a:t>?</a:t>
            </a:r>
          </a:p>
        </p:txBody>
      </p:sp>
      <p:sp>
        <p:nvSpPr>
          <p:cNvPr id="6" name="Title 1"/>
          <p:cNvSpPr txBox="1">
            <a:spLocks/>
          </p:cNvSpPr>
          <p:nvPr/>
        </p:nvSpPr>
        <p:spPr>
          <a:xfrm>
            <a:off x="6309124" y="3959266"/>
            <a:ext cx="5357591" cy="75596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What </a:t>
            </a:r>
            <a:r>
              <a:rPr lang="en-US" sz="3600" b="1" i="1" dirty="0">
                <a:solidFill>
                  <a:schemeClr val="accent1"/>
                </a:solidFill>
              </a:rPr>
              <a:t>Data</a:t>
            </a:r>
            <a:r>
              <a:rPr lang="en-US" sz="3600" dirty="0"/>
              <a:t> do you </a:t>
            </a:r>
            <a:r>
              <a:rPr lang="en-US" sz="3600" i="1" dirty="0">
                <a:solidFill>
                  <a:schemeClr val="accent6">
                    <a:lumMod val="50000"/>
                  </a:schemeClr>
                </a:solidFill>
              </a:rPr>
              <a:t>HAVE</a:t>
            </a:r>
            <a:r>
              <a:rPr lang="en-US" sz="3600" dirty="0"/>
              <a:t>?</a:t>
            </a: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7156" y="4715231"/>
            <a:ext cx="3987652" cy="1719915"/>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396" y="4474119"/>
            <a:ext cx="5248356" cy="204489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26727" y="2019098"/>
            <a:ext cx="3818607" cy="1883265"/>
          </a:xfrm>
          <a:prstGeom prst="rect">
            <a:avLst/>
          </a:prstGeom>
        </p:spPr>
      </p:pic>
    </p:spTree>
    <p:extLst>
      <p:ext uri="{BB962C8B-B14F-4D97-AF65-F5344CB8AC3E}">
        <p14:creationId xmlns:p14="http://schemas.microsoft.com/office/powerpoint/2010/main" val="519628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6004" y="379988"/>
            <a:ext cx="8231058" cy="5718830"/>
          </a:xfrm>
          <a:prstGeom prst="rect">
            <a:avLst/>
          </a:prstGeom>
        </p:spPr>
      </p:pic>
    </p:spTree>
    <p:extLst>
      <p:ext uri="{BB962C8B-B14F-4D97-AF65-F5344CB8AC3E}">
        <p14:creationId xmlns:p14="http://schemas.microsoft.com/office/powerpoint/2010/main" val="3318198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2050474" y="396160"/>
            <a:ext cx="8360375"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chemeClr val="tx1"/>
                </a:solidFill>
                <a:latin typeface="Arial" charset="0"/>
                <a:ea typeface="ＭＳ Ｐゴシック" charset="0"/>
                <a:cs typeface="ＭＳ Ｐゴシック" charset="0"/>
              </a:rPr>
              <a:t>Educating Data Scientists</a:t>
            </a:r>
          </a:p>
        </p:txBody>
      </p:sp>
      <p:sp>
        <p:nvSpPr>
          <p:cNvPr id="8" name="Rectangle 7"/>
          <p:cNvSpPr/>
          <p:nvPr/>
        </p:nvSpPr>
        <p:spPr>
          <a:xfrm>
            <a:off x="6540500" y="3822700"/>
            <a:ext cx="23114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10"/>
          <p:cNvSpPr>
            <a:spLocks noChangeArrowheads="1"/>
          </p:cNvSpPr>
          <p:nvPr/>
        </p:nvSpPr>
        <p:spPr bwMode="auto">
          <a:xfrm>
            <a:off x="1542219" y="1796506"/>
            <a:ext cx="8356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dirty="0">
                <a:latin typeface="Arial" charset="0"/>
                <a:ea typeface="Times New Roman" charset="0"/>
              </a:rPr>
              <a:t>                       </a:t>
            </a:r>
            <a:r>
              <a:rPr lang="en-US" altLang="en-US" sz="1400" b="1" dirty="0">
                <a:latin typeface="Arial" charset="0"/>
                <a:ea typeface="Times New Roman" charset="0"/>
              </a:rPr>
              <a:t>Semester I                   Semester II                   Semester III                  Semester IV       </a:t>
            </a:r>
          </a:p>
          <a:p>
            <a:pPr eaLnBrk="0" fontAlgn="base" hangingPunct="0">
              <a:spcBef>
                <a:spcPct val="0"/>
              </a:spcBef>
              <a:spcAft>
                <a:spcPct val="0"/>
              </a:spcAft>
            </a:pPr>
            <a:r>
              <a:rPr lang="en-US" altLang="en-US" sz="1400" dirty="0">
                <a:latin typeface="Arial" charset="0"/>
                <a:ea typeface="Times New Roman" charset="0"/>
              </a:rPr>
              <a:t>       </a:t>
            </a:r>
            <a:endParaRPr lang="en-US" altLang="en-US" sz="1400" dirty="0">
              <a:latin typeface="Arial" charset="0"/>
            </a:endParaRPr>
          </a:p>
        </p:txBody>
      </p:sp>
      <p:grpSp>
        <p:nvGrpSpPr>
          <p:cNvPr id="6" name="Group 1"/>
          <p:cNvGrpSpPr>
            <a:grpSpLocks/>
          </p:cNvGrpSpPr>
          <p:nvPr/>
        </p:nvGrpSpPr>
        <p:grpSpPr bwMode="auto">
          <a:xfrm>
            <a:off x="1542220" y="2226468"/>
            <a:ext cx="8868630" cy="3539850"/>
            <a:chOff x="0" y="0"/>
            <a:chExt cx="6515205" cy="2574303"/>
          </a:xfrm>
        </p:grpSpPr>
        <p:sp>
          <p:nvSpPr>
            <p:cNvPr id="7" name="Freeform 3"/>
            <p:cNvSpPr>
              <a:spLocks/>
            </p:cNvSpPr>
            <p:nvPr/>
          </p:nvSpPr>
          <p:spPr bwMode="auto">
            <a:xfrm>
              <a:off x="0" y="0"/>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9" name="Freeform 4"/>
            <p:cNvSpPr>
              <a:spLocks/>
            </p:cNvSpPr>
            <p:nvPr/>
          </p:nvSpPr>
          <p:spPr bwMode="auto">
            <a:xfrm>
              <a:off x="1524000" y="897903"/>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10" name="Freeform 5"/>
            <p:cNvSpPr>
              <a:spLocks/>
            </p:cNvSpPr>
            <p:nvPr/>
          </p:nvSpPr>
          <p:spPr bwMode="auto">
            <a:xfrm>
              <a:off x="3048000" y="0"/>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11" name="Freeform 6"/>
            <p:cNvSpPr>
              <a:spLocks/>
            </p:cNvSpPr>
            <p:nvPr/>
          </p:nvSpPr>
          <p:spPr bwMode="auto">
            <a:xfrm>
              <a:off x="4572000" y="897903"/>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12" name="Text Box 7"/>
            <p:cNvSpPr txBox="1">
              <a:spLocks noChangeArrowheads="1"/>
            </p:cNvSpPr>
            <p:nvPr/>
          </p:nvSpPr>
          <p:spPr bwMode="auto">
            <a:xfrm>
              <a:off x="310076" y="363579"/>
              <a:ext cx="1315259" cy="96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Frequentist Statistics</a:t>
              </a:r>
            </a:p>
            <a:p>
              <a:pPr eaLnBrk="0" fontAlgn="base" hangingPunct="0">
                <a:spcBef>
                  <a:spcPct val="0"/>
                </a:spcBef>
                <a:spcAft>
                  <a:spcPct val="0"/>
                </a:spcAft>
              </a:pPr>
              <a:r>
                <a:rPr lang="en-US" altLang="en-US" sz="1200" dirty="0">
                  <a:solidFill>
                    <a:schemeClr val="bg1"/>
                  </a:solidFill>
                  <a:latin typeface="Arial" charset="0"/>
                  <a:ea typeface="Times New Roman" charset="0"/>
                </a:rPr>
                <a:t>Linear Algebra</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Computing</a:t>
              </a:r>
            </a:p>
            <a:p>
              <a:pPr eaLnBrk="0" fontAlgn="base" hangingPunct="0">
                <a:spcBef>
                  <a:spcPct val="0"/>
                </a:spcBef>
                <a:spcAft>
                  <a:spcPct val="0"/>
                </a:spcAft>
              </a:pPr>
              <a:r>
                <a:rPr lang="en-US" altLang="en-US" sz="1200" dirty="0">
                  <a:solidFill>
                    <a:schemeClr val="bg1"/>
                  </a:solidFill>
                  <a:latin typeface="Arial" charset="0"/>
                  <a:ea typeface="Times New Roman" charset="0"/>
                </a:rPr>
                <a:t>Relational Databases</a:t>
              </a:r>
            </a:p>
            <a:p>
              <a:pPr eaLnBrk="0" fontAlgn="base" hangingPunct="0">
                <a:spcBef>
                  <a:spcPct val="0"/>
                </a:spcBef>
                <a:spcAft>
                  <a:spcPct val="0"/>
                </a:spcAft>
              </a:pPr>
              <a:r>
                <a:rPr lang="en-US" altLang="en-US" sz="1200" dirty="0">
                  <a:solidFill>
                    <a:schemeClr val="bg1"/>
                  </a:solidFill>
                  <a:latin typeface="Arial" charset="0"/>
                  <a:ea typeface="Times New Roman" charset="0"/>
                </a:rPr>
                <a:t>Research Methods</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Hot Topics</a:t>
              </a:r>
              <a:endParaRPr lang="en-US" altLang="en-US" dirty="0">
                <a:solidFill>
                  <a:schemeClr val="bg1"/>
                </a:solidFill>
                <a:latin typeface="Arial" charset="0"/>
              </a:endParaRPr>
            </a:p>
          </p:txBody>
        </p:sp>
        <p:sp>
          <p:nvSpPr>
            <p:cNvPr id="13" name="Text Box 8"/>
            <p:cNvSpPr txBox="1">
              <a:spLocks noChangeArrowheads="1"/>
            </p:cNvSpPr>
            <p:nvPr/>
          </p:nvSpPr>
          <p:spPr bwMode="auto">
            <a:xfrm>
              <a:off x="1876956" y="1118462"/>
              <a:ext cx="1508074" cy="111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Bayesian Statistics</a:t>
              </a:r>
            </a:p>
            <a:p>
              <a:pPr eaLnBrk="0" fontAlgn="base" hangingPunct="0">
                <a:spcBef>
                  <a:spcPct val="0"/>
                </a:spcBef>
                <a:spcAft>
                  <a:spcPct val="0"/>
                </a:spcAft>
              </a:pPr>
              <a:r>
                <a:rPr lang="en-US" altLang="en-US" sz="1200" dirty="0">
                  <a:solidFill>
                    <a:schemeClr val="bg1"/>
                  </a:solidFill>
                  <a:latin typeface="Arial" charset="0"/>
                  <a:ea typeface="Times New Roman" charset="0"/>
                </a:rPr>
                <a:t>Data Wrangling</a:t>
              </a:r>
            </a:p>
            <a:p>
              <a:pPr eaLnBrk="0" fontAlgn="base" hangingPunct="0">
                <a:spcBef>
                  <a:spcPct val="0"/>
                </a:spcBef>
                <a:spcAft>
                  <a:spcPct val="0"/>
                </a:spcAft>
              </a:pPr>
              <a:r>
                <a:rPr lang="en-US" altLang="en-US" sz="1200" dirty="0">
                  <a:solidFill>
                    <a:schemeClr val="bg1"/>
                  </a:solidFill>
                  <a:latin typeface="Arial" charset="0"/>
                  <a:ea typeface="Times New Roman" charset="0"/>
                </a:rPr>
                <a:t>Machine Learning</a:t>
              </a:r>
            </a:p>
            <a:p>
              <a:pPr eaLnBrk="0" fontAlgn="base" hangingPunct="0">
                <a:spcBef>
                  <a:spcPct val="0"/>
                </a:spcBef>
                <a:spcAft>
                  <a:spcPct val="0"/>
                </a:spcAft>
              </a:pPr>
              <a:r>
                <a:rPr lang="en-US" altLang="en-US" sz="1200" dirty="0">
                  <a:solidFill>
                    <a:schemeClr val="bg1"/>
                  </a:solidFill>
                  <a:latin typeface="Arial" charset="0"/>
                  <a:ea typeface="Times New Roman" charset="0"/>
                </a:rPr>
                <a:t>Intro to Visualization</a:t>
              </a:r>
            </a:p>
            <a:p>
              <a:pPr eaLnBrk="0" fontAlgn="base" hangingPunct="0">
                <a:spcBef>
                  <a:spcPct val="0"/>
                </a:spcBef>
                <a:spcAft>
                  <a:spcPct val="0"/>
                </a:spcAft>
              </a:pPr>
              <a:r>
                <a:rPr lang="en-US" altLang="en-US" sz="1200" dirty="0">
                  <a:solidFill>
                    <a:schemeClr val="bg1"/>
                  </a:solidFill>
                  <a:latin typeface="Arial" charset="0"/>
                  <a:ea typeface="Times New Roman" charset="0"/>
                </a:rPr>
                <a:t>Healthcare Case Studies</a:t>
              </a:r>
            </a:p>
            <a:p>
              <a:pPr eaLnBrk="0" fontAlgn="base" hangingPunct="0">
                <a:spcBef>
                  <a:spcPct val="0"/>
                </a:spcBef>
                <a:spcAft>
                  <a:spcPct val="0"/>
                </a:spcAft>
              </a:pPr>
              <a:r>
                <a:rPr lang="en-US" altLang="en-US" sz="1200" dirty="0">
                  <a:solidFill>
                    <a:schemeClr val="bg1"/>
                  </a:solidFill>
                  <a:latin typeface="Arial" charset="0"/>
                  <a:ea typeface="Times New Roman" charset="0"/>
                </a:rPr>
                <a:t>Software Methods</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Hot Topics</a:t>
              </a:r>
              <a:endParaRPr lang="en-US" altLang="en-US" dirty="0">
                <a:solidFill>
                  <a:schemeClr val="bg1"/>
                </a:solidFill>
                <a:latin typeface="Arial" charset="0"/>
              </a:endParaRPr>
            </a:p>
          </p:txBody>
        </p:sp>
        <p:sp>
          <p:nvSpPr>
            <p:cNvPr id="14" name="Text Box 9"/>
            <p:cNvSpPr txBox="1">
              <a:spLocks noChangeArrowheads="1"/>
            </p:cNvSpPr>
            <p:nvPr/>
          </p:nvSpPr>
          <p:spPr bwMode="auto">
            <a:xfrm>
              <a:off x="3405894" y="230118"/>
              <a:ext cx="1454085" cy="111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Data Engineering</a:t>
              </a:r>
            </a:p>
            <a:p>
              <a:pPr eaLnBrk="0" fontAlgn="base" hangingPunct="0">
                <a:spcBef>
                  <a:spcPct val="0"/>
                </a:spcBef>
                <a:spcAft>
                  <a:spcPct val="0"/>
                </a:spcAft>
              </a:pPr>
              <a:r>
                <a:rPr lang="en-US" altLang="en-US" sz="1200" dirty="0">
                  <a:solidFill>
                    <a:schemeClr val="bg1"/>
                  </a:solidFill>
                  <a:latin typeface="Arial" charset="0"/>
                  <a:ea typeface="Times New Roman" charset="0"/>
                </a:rPr>
                <a:t>Time Series Analysis</a:t>
              </a:r>
            </a:p>
            <a:p>
              <a:pPr eaLnBrk="0" fontAlgn="base" hangingPunct="0">
                <a:spcBef>
                  <a:spcPct val="0"/>
                </a:spcBef>
                <a:spcAft>
                  <a:spcPct val="0"/>
                </a:spcAft>
              </a:pPr>
              <a:r>
                <a:rPr lang="en-US" altLang="en-US" sz="1200" dirty="0">
                  <a:solidFill>
                    <a:schemeClr val="bg1"/>
                  </a:solidFill>
                  <a:latin typeface="Arial" charset="0"/>
                  <a:ea typeface="Times New Roman" charset="0"/>
                </a:rPr>
                <a:t>NoSQL Databases</a:t>
              </a:r>
            </a:p>
            <a:p>
              <a:pPr eaLnBrk="0" fontAlgn="base" hangingPunct="0">
                <a:spcBef>
                  <a:spcPct val="0"/>
                </a:spcBef>
                <a:spcAft>
                  <a:spcPct val="0"/>
                </a:spcAft>
              </a:pPr>
              <a:r>
                <a:rPr lang="en-US" altLang="en-US" sz="1200" dirty="0">
                  <a:solidFill>
                    <a:schemeClr val="bg1"/>
                  </a:solidFill>
                  <a:latin typeface="Arial" charset="0"/>
                  <a:ea typeface="Times New Roman" charset="0"/>
                </a:rPr>
                <a:t>Customer Analytics</a:t>
              </a:r>
            </a:p>
            <a:p>
              <a:pPr eaLnBrk="0" fontAlgn="base" hangingPunct="0">
                <a:spcBef>
                  <a:spcPct val="0"/>
                </a:spcBef>
                <a:spcAft>
                  <a:spcPct val="0"/>
                </a:spcAft>
              </a:pPr>
              <a:r>
                <a:rPr lang="en-US" altLang="en-US" sz="1200" dirty="0">
                  <a:solidFill>
                    <a:schemeClr val="bg1"/>
                  </a:solidFill>
                  <a:latin typeface="Arial" charset="0"/>
                  <a:ea typeface="Times New Roman" charset="0"/>
                </a:rPr>
                <a:t>Emphasis Case Studies</a:t>
              </a:r>
            </a:p>
            <a:p>
              <a:pPr eaLnBrk="0" fontAlgn="base" hangingPunct="0">
                <a:spcBef>
                  <a:spcPct val="0"/>
                </a:spcBef>
                <a:spcAft>
                  <a:spcPct val="0"/>
                </a:spcAft>
              </a:pPr>
              <a:r>
                <a:rPr lang="en-US" altLang="en-US" sz="1200" dirty="0">
                  <a:solidFill>
                    <a:schemeClr val="bg1"/>
                  </a:solidFill>
                  <a:latin typeface="Arial" charset="0"/>
                  <a:ea typeface="Times New Roman" charset="0"/>
                </a:rPr>
                <a:t>Visual Story Telling</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Hot Topics</a:t>
              </a:r>
              <a:endParaRPr lang="en-US" altLang="en-US" dirty="0">
                <a:solidFill>
                  <a:schemeClr val="bg1"/>
                </a:solidFill>
                <a:latin typeface="Arial" charset="0"/>
              </a:endParaRPr>
            </a:p>
          </p:txBody>
        </p:sp>
        <p:sp>
          <p:nvSpPr>
            <p:cNvPr id="15" name="Text Box 10"/>
            <p:cNvSpPr txBox="1">
              <a:spLocks noChangeArrowheads="1"/>
            </p:cNvSpPr>
            <p:nvPr/>
          </p:nvSpPr>
          <p:spPr bwMode="auto">
            <a:xfrm>
              <a:off x="4906423" y="1054217"/>
              <a:ext cx="1435164" cy="81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Fraud Detection</a:t>
              </a:r>
            </a:p>
            <a:p>
              <a:pPr eaLnBrk="0" fontAlgn="base" hangingPunct="0">
                <a:spcBef>
                  <a:spcPct val="0"/>
                </a:spcBef>
                <a:spcAft>
                  <a:spcPct val="0"/>
                </a:spcAft>
              </a:pPr>
              <a:r>
                <a:rPr lang="en-US" altLang="en-US" sz="1200" dirty="0">
                  <a:solidFill>
                    <a:schemeClr val="bg1"/>
                  </a:solidFill>
                  <a:latin typeface="Arial" charset="0"/>
                  <a:ea typeface="Times New Roman" charset="0"/>
                </a:rPr>
                <a:t>Dynamic Visualization</a:t>
              </a:r>
            </a:p>
            <a:p>
              <a:pPr eaLnBrk="0" fontAlgn="base" hangingPunct="0">
                <a:spcBef>
                  <a:spcPct val="0"/>
                </a:spcBef>
                <a:spcAft>
                  <a:spcPct val="0"/>
                </a:spcAft>
              </a:pPr>
              <a:endParaRPr lang="en-US" altLang="en-US" sz="1200" dirty="0">
                <a:solidFill>
                  <a:schemeClr val="bg1"/>
                </a:solidFill>
                <a:latin typeface="Arial" charset="0"/>
                <a:ea typeface="Times New Roman" charset="0"/>
              </a:endParaRPr>
            </a:p>
            <a:p>
              <a:pPr eaLnBrk="0" fontAlgn="base" hangingPunct="0">
                <a:spcBef>
                  <a:spcPct val="0"/>
                </a:spcBef>
                <a:spcAft>
                  <a:spcPct val="0"/>
                </a:spcAft>
              </a:pPr>
              <a:endParaRPr lang="en-US" altLang="en-US" sz="1200" dirty="0">
                <a:solidFill>
                  <a:schemeClr val="bg1"/>
                </a:solidFill>
                <a:latin typeface="Arial" charset="0"/>
                <a:ea typeface="Times New Roman" charset="0"/>
              </a:endParaRPr>
            </a:p>
            <a:p>
              <a:pPr eaLnBrk="0" fontAlgn="base" hangingPunct="0">
                <a:spcBef>
                  <a:spcPct val="0"/>
                </a:spcBef>
                <a:spcAft>
                  <a:spcPct val="0"/>
                </a:spcAft>
              </a:pPr>
              <a:r>
                <a:rPr lang="en-US" altLang="en-US" sz="1200" dirty="0">
                  <a:solidFill>
                    <a:schemeClr val="bg1"/>
                  </a:solidFill>
                  <a:latin typeface="Arial" charset="0"/>
                  <a:ea typeface="Times New Roman" charset="0"/>
                </a:rPr>
                <a:t>CAPSTONE PROJECT</a:t>
              </a:r>
              <a:endParaRPr lang="en-US" altLang="en-US" dirty="0">
                <a:solidFill>
                  <a:schemeClr val="bg1"/>
                </a:solidFill>
                <a:latin typeface="Arial" charset="0"/>
              </a:endParaRPr>
            </a:p>
          </p:txBody>
        </p:sp>
      </p:grpSp>
      <p:sp>
        <p:nvSpPr>
          <p:cNvPr id="16" name="Rectangle 15"/>
          <p:cNvSpPr>
            <a:spLocks noChangeArrowheads="1"/>
          </p:cNvSpPr>
          <p:nvPr/>
        </p:nvSpPr>
        <p:spPr bwMode="auto">
          <a:xfrm>
            <a:off x="1524001" y="33284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88508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p:cNvSpPr txBox="1">
            <a:spLocks/>
          </p:cNvSpPr>
          <p:nvPr/>
        </p:nvSpPr>
        <p:spPr>
          <a:xfrm>
            <a:off x="2050474" y="396160"/>
            <a:ext cx="8360375"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chemeClr val="tx1"/>
                </a:solidFill>
                <a:latin typeface="Arial" charset="0"/>
                <a:ea typeface="ＭＳ Ｐゴシック" charset="0"/>
                <a:cs typeface="ＭＳ Ｐゴシック" charset="0"/>
              </a:rPr>
              <a:t>Capstone Projects</a:t>
            </a:r>
          </a:p>
        </p:txBody>
      </p:sp>
      <p:sp>
        <p:nvSpPr>
          <p:cNvPr id="2"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1"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8815" y="40690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89287" y="4759483"/>
            <a:ext cx="1981200" cy="588963"/>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68258" y="3424383"/>
            <a:ext cx="1295400" cy="552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1888" y="5356494"/>
            <a:ext cx="1524000" cy="9937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50473" y="3499693"/>
            <a:ext cx="1181099" cy="11184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1651001" y="16090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p:cNvSpPr>
            <a:spLocks noChangeArrowheads="1"/>
          </p:cNvSpPr>
          <p:nvPr/>
        </p:nvSpPr>
        <p:spPr bwMode="auto">
          <a:xfrm>
            <a:off x="1965863" y="1497652"/>
            <a:ext cx="819370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dirty="0">
                <a:latin typeface="Arial" charset="0"/>
              </a:rPr>
              <a:t>Capstone Projects</a:t>
            </a:r>
            <a:endParaRPr lang="en-US" altLang="en-US" dirty="0">
              <a:latin typeface="Arial" charset="0"/>
            </a:endParaRPr>
          </a:p>
          <a:p>
            <a:pPr eaLnBrk="0" fontAlgn="base" hangingPunct="0">
              <a:spcBef>
                <a:spcPct val="0"/>
              </a:spcBef>
              <a:spcAft>
                <a:spcPct val="0"/>
              </a:spcAft>
            </a:pPr>
            <a:endParaRPr lang="en-US" altLang="en-US" dirty="0">
              <a:latin typeface="Arial" charset="0"/>
            </a:endParaRPr>
          </a:p>
          <a:p>
            <a:pPr marL="285750" indent="-285750" eaLnBrk="0" fontAlgn="base" hangingPunct="0">
              <a:spcBef>
                <a:spcPct val="0"/>
              </a:spcBef>
              <a:spcAft>
                <a:spcPct val="0"/>
              </a:spcAft>
              <a:buFont typeface="Arial" charset="0"/>
              <a:buChar char="•"/>
            </a:pPr>
            <a:r>
              <a:rPr lang="en-US" altLang="en-US" dirty="0">
                <a:latin typeface="Arial" charset="0"/>
              </a:rPr>
              <a:t>You will complete a capstone project which will allow you to apply what you have learned, and gain hands-on experience on a real project with a major Bay Area / northern California company, such as:</a:t>
            </a:r>
          </a:p>
          <a:p>
            <a:pPr eaLnBrk="0" fontAlgn="base" hangingPunct="0">
              <a:spcBef>
                <a:spcPct val="0"/>
              </a:spcBef>
              <a:spcAft>
                <a:spcPct val="0"/>
              </a:spcAft>
            </a:pPr>
            <a:endParaRPr lang="en-US" altLang="en-US" dirty="0">
              <a:latin typeface="Arial" charset="0"/>
            </a:endParaRPr>
          </a:p>
        </p:txBody>
      </p:sp>
      <p:sp>
        <p:nvSpPr>
          <p:cNvPr id="6" name="Rectangle 8"/>
          <p:cNvSpPr>
            <a:spLocks noChangeArrowheads="1"/>
          </p:cNvSpPr>
          <p:nvPr/>
        </p:nvSpPr>
        <p:spPr bwMode="auto">
          <a:xfrm>
            <a:off x="1651001" y="22948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9"/>
          <p:cNvSpPr>
            <a:spLocks noChangeArrowheads="1"/>
          </p:cNvSpPr>
          <p:nvPr/>
        </p:nvSpPr>
        <p:spPr bwMode="auto">
          <a:xfrm>
            <a:off x="1651001" y="22948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810C0060-F176-EB4C-898B-76080823B48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65038" y="3596405"/>
            <a:ext cx="1564087" cy="594353"/>
          </a:xfrm>
          <a:prstGeom prst="rect">
            <a:avLst/>
          </a:prstGeom>
        </p:spPr>
      </p:pic>
      <p:pic>
        <p:nvPicPr>
          <p:cNvPr id="9" name="Picture 8">
            <a:extLst>
              <a:ext uri="{FF2B5EF4-FFF2-40B4-BE49-F238E27FC236}">
                <a16:creationId xmlns:a16="http://schemas.microsoft.com/office/drawing/2014/main" id="{69769AF1-0ABC-8044-8BBA-81E7F2BC0CB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55965" y="4759482"/>
            <a:ext cx="2197100" cy="533400"/>
          </a:xfrm>
          <a:prstGeom prst="rect">
            <a:avLst/>
          </a:prstGeom>
        </p:spPr>
      </p:pic>
      <p:pic>
        <p:nvPicPr>
          <p:cNvPr id="8" name="Picture 7">
            <a:extLst>
              <a:ext uri="{FF2B5EF4-FFF2-40B4-BE49-F238E27FC236}">
                <a16:creationId xmlns:a16="http://schemas.microsoft.com/office/drawing/2014/main" id="{15E6FACE-0281-8C49-9861-E6B51B51C2A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06786" y="5047206"/>
            <a:ext cx="1303062" cy="1303062"/>
          </a:xfrm>
          <a:prstGeom prst="rect">
            <a:avLst/>
          </a:prstGeom>
        </p:spPr>
      </p:pic>
    </p:spTree>
    <p:extLst>
      <p:ext uri="{BB962C8B-B14F-4D97-AF65-F5344CB8AC3E}">
        <p14:creationId xmlns:p14="http://schemas.microsoft.com/office/powerpoint/2010/main" val="2468631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278" y="752414"/>
            <a:ext cx="5146610" cy="3865753"/>
          </a:xfrm>
          <a:prstGeom prst="rect">
            <a:avLst/>
          </a:prstGeom>
        </p:spPr>
      </p:pic>
      <p:sp>
        <p:nvSpPr>
          <p:cNvPr id="3" name="Rectangle 2"/>
          <p:cNvSpPr/>
          <p:nvPr/>
        </p:nvSpPr>
        <p:spPr>
          <a:xfrm>
            <a:off x="2712833" y="4989159"/>
            <a:ext cx="2389500" cy="646331"/>
          </a:xfrm>
          <a:prstGeom prst="rect">
            <a:avLst/>
          </a:prstGeom>
        </p:spPr>
        <p:txBody>
          <a:bodyPr wrap="none">
            <a:spAutoFit/>
          </a:bodyPr>
          <a:lstStyle/>
          <a:p>
            <a:r>
              <a:rPr lang="en-US" dirty="0">
                <a:hlinkClick r:id="rId3"/>
              </a:rPr>
              <a:t>http://themlbook.com</a:t>
            </a:r>
            <a:r>
              <a:rPr lang="en-US" dirty="0" smtClean="0">
                <a:hlinkClick r:id="rId3"/>
              </a:rPr>
              <a:t>/</a:t>
            </a:r>
            <a:endParaRPr lang="en-US" dirty="0" smtClean="0"/>
          </a:p>
          <a:p>
            <a:endParaRPr lang="en-US" dirty="0"/>
          </a:p>
        </p:txBody>
      </p:sp>
      <p:sp>
        <p:nvSpPr>
          <p:cNvPr id="4" name="Rectangle 3"/>
          <p:cNvSpPr/>
          <p:nvPr/>
        </p:nvSpPr>
        <p:spPr>
          <a:xfrm>
            <a:off x="7467169" y="2223625"/>
            <a:ext cx="3744295" cy="923330"/>
          </a:xfrm>
          <a:prstGeom prst="rect">
            <a:avLst/>
          </a:prstGeom>
        </p:spPr>
        <p:txBody>
          <a:bodyPr wrap="none">
            <a:spAutoFit/>
          </a:bodyPr>
          <a:lstStyle/>
          <a:p>
            <a:r>
              <a:rPr lang="en-US" dirty="0">
                <a:hlinkClick r:id="rId4"/>
              </a:rPr>
              <a:t>http://</a:t>
            </a:r>
            <a:r>
              <a:rPr lang="en-US" dirty="0" smtClean="0">
                <a:hlinkClick r:id="rId4"/>
              </a:rPr>
              <a:t>themlbook.com/wiki/doku.php</a:t>
            </a:r>
            <a:endParaRPr lang="en-US" dirty="0" smtClean="0"/>
          </a:p>
          <a:p>
            <a:endParaRPr lang="en-US" dirty="0"/>
          </a:p>
          <a:p>
            <a:r>
              <a:rPr lang="en-US" dirty="0" smtClean="0"/>
              <a:t>For PDF Chapters</a:t>
            </a:r>
            <a:endParaRPr lang="en-US" dirty="0"/>
          </a:p>
        </p:txBody>
      </p:sp>
    </p:spTree>
    <p:extLst>
      <p:ext uri="{BB962C8B-B14F-4D97-AF65-F5344CB8AC3E}">
        <p14:creationId xmlns:p14="http://schemas.microsoft.com/office/powerpoint/2010/main" val="9328615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83.23961"/>
  <p:tag name="LATEXADDIN" val="\documentclass{article}&#10;\usepackage{amsmath}&#10;\pagestyle{empty}&#10;\begin{document}&#10;&#10;$$\div$$&#10;&#10;&#10;\end{document}"/>
  <p:tag name="IGUANATEXSIZE" val="4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221.2224"/>
  <p:tag name="LATEXADDIN" val="\documentclass{article}&#10;\usepackage{amsmath}&#10;\pagestyle{empty}&#10;\begin{document}&#10;&#10;$$&#10;{\bf X}, y&#10;$$&#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y$$&#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y$$&#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6533</TotalTime>
  <Words>1495</Words>
  <Application>Microsoft Office PowerPoint</Application>
  <PresentationFormat>Widescreen</PresentationFormat>
  <Paragraphs>625</Paragraphs>
  <Slides>50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ＭＳ Ｐゴシック</vt:lpstr>
      <vt:lpstr>Arial</vt:lpstr>
      <vt:lpstr>Calibri</vt:lpstr>
      <vt:lpstr>Calibri Light</vt:lpstr>
      <vt:lpstr>Rage Italic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Data do you NEED?</vt:lpstr>
      <vt:lpstr>What Data do you NEED?</vt:lpstr>
    </vt:vector>
  </TitlesOfParts>
  <Company>University of the Pacific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Hetrick</dc:creator>
  <cp:lastModifiedBy>James Hetrick</cp:lastModifiedBy>
  <cp:revision>103</cp:revision>
  <dcterms:created xsi:type="dcterms:W3CDTF">2016-08-11T16:38:23Z</dcterms:created>
  <dcterms:modified xsi:type="dcterms:W3CDTF">2020-06-17T15:19:47Z</dcterms:modified>
</cp:coreProperties>
</file>